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3"/>
  </p:notesMasterIdLst>
  <p:sldIdLst>
    <p:sldId id="256" r:id="rId2"/>
    <p:sldId id="282" r:id="rId3"/>
    <p:sldId id="305" r:id="rId4"/>
    <p:sldId id="288" r:id="rId5"/>
    <p:sldId id="283" r:id="rId6"/>
    <p:sldId id="290" r:id="rId7"/>
    <p:sldId id="284" r:id="rId8"/>
    <p:sldId id="269" r:id="rId9"/>
    <p:sldId id="270" r:id="rId10"/>
    <p:sldId id="285" r:id="rId11"/>
    <p:sldId id="304" r:id="rId12"/>
    <p:sldId id="271" r:id="rId13"/>
    <p:sldId id="272" r:id="rId14"/>
    <p:sldId id="291" r:id="rId15"/>
    <p:sldId id="273" r:id="rId16"/>
    <p:sldId id="274" r:id="rId17"/>
    <p:sldId id="277" r:id="rId18"/>
    <p:sldId id="279" r:id="rId19"/>
    <p:sldId id="280" r:id="rId20"/>
    <p:sldId id="296" r:id="rId21"/>
    <p:sldId id="306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800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4" autoAdjust="0"/>
  </p:normalViewPr>
  <p:slideViewPr>
    <p:cSldViewPr>
      <p:cViewPr>
        <p:scale>
          <a:sx n="66" d="100"/>
          <a:sy n="66" d="100"/>
        </p:scale>
        <p:origin x="-1200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E23CA-AC16-45FB-AD0B-85123D0E7D8E}" type="datetimeFigureOut">
              <a:rPr lang="es-ES" smtClean="0"/>
              <a:pPr/>
              <a:t>30/04/2015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91F14-79CB-46D0-A983-C6CD21B507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94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91F14-79CB-46D0-A983-C6CD21B507DD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74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CF32A-AD1C-45AE-B877-38C78629540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CACFA-7AD5-4ADD-9648-F826D5D54E0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A11A5-DC43-46EF-8C1C-2BB8FD1B117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8895AF-F28F-4680-A18B-D55F4D3DBA5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6DB5-43E6-4C35-9B9A-B0582FB2E1B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6AE36-9789-4D0B-9BE6-19FEF3258EB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DEBCA-71EE-41D2-B29A-5BA5BA758C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619A1-1EB6-4AC3-AA0F-8AC6D698507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0F893-3110-4542-93DC-510CA0CD4A3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EBA6C-0214-42DE-A8EA-429A5F503D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C2173-4652-49DD-87A0-437C13A6A0F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6E6B3-E43A-41EC-8C2C-7150DA07CD6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EC8E1F-8D50-41FF-8121-021FD718295C}" type="slidenum">
              <a:rPr lang="es-ES"/>
              <a:pPr/>
              <a:t>‹nº›</a:t>
            </a:fld>
            <a:endParaRPr lang="es-ES"/>
          </a:p>
        </p:txBody>
      </p:sp>
      <p:pic>
        <p:nvPicPr>
          <p:cNvPr id="9223" name="Picture 7" descr="umycimage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guerrillagirls.com/posters/images/naked.gif" TargetMode="Externa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platea.pntic.mec.es/~mmediavi/Shelley/wollston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http://platea.pntic.mec.es/~mmediavi/Shelley/wollst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bancoimagenes.com/cd561/cd561f3_a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http://www.historiacocina.com/historia/cafe/chemex.jpg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domino.research.ibm.com/comm/pr.nsf/pages/news.20020806_fran_allen.html/$FILE/20020806_fran_allen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85800"/>
            <a:ext cx="533400" cy="6172200"/>
          </a:xfrm>
          <a:prstGeom prst="rect">
            <a:avLst/>
          </a:prstGeom>
          <a:solidFill>
            <a:srgbClr val="FFD937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2054" name="Picture 6" descr="adnm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0"/>
            <a:ext cx="735013" cy="803275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934200" y="152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sz="1800" b="1" dirty="0">
                <a:solidFill>
                  <a:srgbClr val="700070"/>
                </a:solidFill>
              </a:rPr>
              <a:t>  UMYC </a:t>
            </a:r>
            <a:endParaRPr lang="es-ES" sz="1000" b="1" dirty="0">
              <a:solidFill>
                <a:srgbClr val="700070"/>
              </a:solidFill>
            </a:endParaRPr>
          </a:p>
          <a:p>
            <a:pPr eaLnBrk="0" hangingPunct="0"/>
            <a:r>
              <a:rPr lang="es-ES" sz="1000" b="1" dirty="0">
                <a:solidFill>
                  <a:srgbClr val="700070"/>
                </a:solidFill>
              </a:rPr>
              <a:t>Unidad de Mujeres y Ciencia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610600" y="0"/>
            <a:ext cx="533400" cy="6858000"/>
          </a:xfrm>
          <a:prstGeom prst="rect">
            <a:avLst/>
          </a:prstGeom>
          <a:solidFill>
            <a:srgbClr val="70007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2057" name="Picture 9" descr="adnm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1219200"/>
            <a:ext cx="3486150" cy="3810000"/>
          </a:xfrm>
          <a:prstGeom prst="rect">
            <a:avLst/>
          </a:prstGeom>
          <a:noFill/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131840" y="2917210"/>
            <a:ext cx="54787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s-ES" sz="3200" b="1" dirty="0" smtClean="0">
                <a:solidFill>
                  <a:srgbClr val="700070"/>
                </a:solidFill>
                <a:latin typeface="Trebuchet MS" pitchFamily="34" charset="0"/>
              </a:rPr>
              <a:t> 	WOMEN OF SCIENCE, WOMEN IN THE SCIENCES, </a:t>
            </a:r>
          </a:p>
          <a:p>
            <a:pPr algn="r" eaLnBrk="0" hangingPunct="0"/>
            <a:r>
              <a:rPr lang="es-ES" sz="3200" b="1" dirty="0" smtClean="0">
                <a:solidFill>
                  <a:srgbClr val="700070"/>
                </a:solidFill>
                <a:latin typeface="Trebuchet MS" pitchFamily="34" charset="0"/>
              </a:rPr>
              <a:t>SCIENCE WITH WOMEN</a:t>
            </a:r>
          </a:p>
          <a:p>
            <a:pPr algn="ctr" eaLnBrk="0" hangingPunct="0"/>
            <a:r>
              <a:rPr lang="es-ES" sz="2800" b="1" dirty="0" smtClean="0">
                <a:latin typeface="Trebuchet MS" pitchFamily="34" charset="0"/>
              </a:rPr>
              <a:t>Conferencia Interdisciplinar de Estudios de Género - Lisboa</a:t>
            </a:r>
          </a:p>
          <a:p>
            <a:pPr algn="ctr" eaLnBrk="0" hangingPunct="0"/>
            <a:r>
              <a:rPr lang="es-ES" sz="2800" i="1" dirty="0">
                <a:solidFill>
                  <a:srgbClr val="700070"/>
                </a:solidFill>
                <a:latin typeface="Trebuchet MS" pitchFamily="34" charset="0"/>
              </a:rPr>
              <a:t>Capitolina </a:t>
            </a:r>
            <a:r>
              <a:rPr lang="es-ES" sz="2800" i="1" dirty="0" smtClean="0">
                <a:solidFill>
                  <a:srgbClr val="700070"/>
                </a:solidFill>
                <a:latin typeface="Trebuchet MS" pitchFamily="34" charset="0"/>
              </a:rPr>
              <a:t>Díaz</a:t>
            </a:r>
          </a:p>
          <a:p>
            <a:pPr algn="ctr" eaLnBrk="0" hangingPunct="0"/>
            <a:r>
              <a:rPr lang="es-ES" sz="2000" dirty="0" smtClean="0">
                <a:solidFill>
                  <a:srgbClr val="700070"/>
                </a:solidFill>
                <a:latin typeface="Trebuchet MS" pitchFamily="34" charset="0"/>
              </a:rPr>
              <a:t>cdiaz@uniovi.es</a:t>
            </a:r>
            <a:endParaRPr lang="es-ES" sz="2000" dirty="0">
              <a:solidFill>
                <a:srgbClr val="700070"/>
              </a:solidFill>
              <a:latin typeface="Trebuchet MS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008063"/>
          </a:xfrm>
        </p:spPr>
        <p:txBody>
          <a:bodyPr/>
          <a:lstStyle/>
          <a:p>
            <a:r>
              <a:rPr lang="en-GB" b="1">
                <a:solidFill>
                  <a:srgbClr val="800080"/>
                </a:solidFill>
                <a:latin typeface="Trebuchet MS" pitchFamily="34" charset="0"/>
              </a:rPr>
              <a:t>Fran Allen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49784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1</a:t>
            </a:r>
            <a:r>
              <a:rPr lang="es-ES" sz="2800" baseline="30000" dirty="0" smtClean="0">
                <a:latin typeface="Trebuchet MS" pitchFamily="34" charset="0"/>
              </a:rPr>
              <a:t>st</a:t>
            </a:r>
            <a:r>
              <a:rPr lang="es-ES" sz="2800" dirty="0" smtClean="0">
                <a:latin typeface="Trebuchet MS" pitchFamily="34" charset="0"/>
              </a:rPr>
              <a:t> woman to win the Turing Prize </a:t>
            </a:r>
            <a:r>
              <a:rPr lang="es-ES" sz="2800" dirty="0">
                <a:latin typeface="Trebuchet MS" pitchFamily="34" charset="0"/>
              </a:rPr>
              <a:t>(2007)</a:t>
            </a:r>
            <a:endParaRPr lang="es-ES" sz="2800" dirty="0" smtClean="0">
              <a:latin typeface="Trebuchet MS" pitchFamily="34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First female IBM Fellow (1989)</a:t>
            </a:r>
          </a:p>
          <a:p>
            <a:pPr marL="457200" indent="-4572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Board of Advisors, </a:t>
            </a:r>
            <a:r>
              <a:rPr lang="es-ES" sz="2800" dirty="0">
                <a:latin typeface="Trebuchet MS" pitchFamily="34" charset="0"/>
              </a:rPr>
              <a:t>“Institute for Women and Technology”. </a:t>
            </a:r>
            <a:endParaRPr lang="en-GB" sz="2800" dirty="0" smtClean="0">
              <a:latin typeface="Trebuchet MS" pitchFamily="34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Created software</a:t>
            </a:r>
          </a:p>
          <a:p>
            <a:pPr marL="1257300" lvl="2" indent="-3429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to forecast the weather</a:t>
            </a:r>
          </a:p>
          <a:p>
            <a:pPr marL="1257300" lvl="2" indent="-3429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to optimise computer languages’ use of hardware</a:t>
            </a:r>
          </a:p>
          <a:p>
            <a:pPr marL="1257300" lvl="2" indent="-342900"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to speed up computers with multiple parallel processors.</a:t>
            </a:r>
            <a:endParaRPr lang="es-ES" sz="2800" dirty="0">
              <a:latin typeface="Trebuchet MS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800080"/>
                </a:solidFill>
                <a:latin typeface="Trebuchet MS" pitchFamily="34" charset="0"/>
              </a:rPr>
              <a:t>WOMEN AND THE ARTS</a:t>
            </a:r>
            <a:endParaRPr lang="en-GB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Copyright © 1989, 1995 by Guerrilla Girls, Basado en la famosa Odalisca de Ingres</a:t>
            </a:r>
            <a:endParaRPr lang="en-GB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2270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sz="900"/>
          </a:p>
          <a:p>
            <a:pPr eaLnBrk="0" hangingPunct="0"/>
            <a:endParaRPr lang="es-ES"/>
          </a:p>
        </p:txBody>
      </p:sp>
      <p:pic>
        <p:nvPicPr>
          <p:cNvPr id="108549" name="Picture 5" descr="Poster: Do women have to be naked to get into museums?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39750" y="1989138"/>
            <a:ext cx="7920038" cy="3024187"/>
          </a:xfrm>
          <a:prstGeom prst="rect">
            <a:avLst/>
          </a:prstGeom>
          <a:noFill/>
        </p:spPr>
      </p:pic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277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468313" y="5489575"/>
            <a:ext cx="792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s-ES" sz="1800" dirty="0"/>
              <a:t>Copyright © 1989, 1995 by Guerrilla Girls,</a:t>
            </a:r>
            <a:r>
              <a:rPr lang="es-ES" sz="1800" dirty="0" smtClean="0"/>
              <a:t> based on Ingres’ famous </a:t>
            </a:r>
            <a:r>
              <a:rPr lang="es-ES" sz="1800" i="1" dirty="0" smtClean="0"/>
              <a:t>Odalisque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s-ES" sz="3600" b="1" dirty="0" smtClean="0">
                <a:solidFill>
                  <a:srgbClr val="000066"/>
                </a:solidFill>
                <a:latin typeface="Trebuchet MS" pitchFamily="34" charset="0"/>
              </a:rPr>
              <a:t>How are women portrayed in the sciences</a:t>
            </a:r>
            <a:r>
              <a:rPr lang="en-GB" sz="3600" b="1" dirty="0" smtClean="0">
                <a:solidFill>
                  <a:srgbClr val="000066"/>
                </a:solidFill>
                <a:latin typeface="Trebuchet MS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Women are </a:t>
            </a:r>
            <a:r>
              <a:rPr lang="es-ES" dirty="0" err="1" smtClean="0">
                <a:latin typeface="Trebuchet MS" pitchFamily="34" charset="0"/>
              </a:rPr>
              <a:t>practically</a:t>
            </a:r>
            <a:r>
              <a:rPr lang="es-ES" dirty="0" smtClean="0">
                <a:latin typeface="Trebuchet MS" pitchFamily="34" charset="0"/>
              </a:rPr>
              <a:t> invisible.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Women are </a:t>
            </a:r>
            <a:r>
              <a:rPr lang="es-ES" dirty="0" err="1" smtClean="0">
                <a:latin typeface="Trebuchet MS" pitchFamily="34" charset="0"/>
              </a:rPr>
              <a:t>excessively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sexualised</a:t>
            </a:r>
            <a:r>
              <a:rPr lang="es-ES" dirty="0" smtClean="0">
                <a:latin typeface="Trebuchet MS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Men are </a:t>
            </a:r>
            <a:r>
              <a:rPr lang="es-ES" dirty="0" err="1" smtClean="0">
                <a:latin typeface="Trebuchet MS" pitchFamily="34" charset="0"/>
              </a:rPr>
              <a:t>the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norm</a:t>
            </a:r>
            <a:r>
              <a:rPr lang="es-ES" dirty="0" smtClean="0">
                <a:latin typeface="Trebuchet MS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Outdated cognitive frameworks </a:t>
            </a:r>
            <a:br>
              <a:rPr lang="es-ES" dirty="0" smtClean="0">
                <a:latin typeface="Trebuchet MS" pitchFamily="34" charset="0"/>
              </a:rPr>
            </a:br>
            <a:r>
              <a:rPr lang="es-ES" dirty="0" smtClean="0">
                <a:latin typeface="Trebuchet MS" pitchFamily="34" charset="0"/>
              </a:rPr>
              <a:t>(re)produce discrimination and perpetuate male dominance through highly </a:t>
            </a:r>
            <a:r>
              <a:rPr lang="es-ES" dirty="0" err="1" smtClean="0">
                <a:latin typeface="Trebuchet MS" pitchFamily="34" charset="0"/>
              </a:rPr>
              <a:t>masculinised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content</a:t>
            </a:r>
            <a:r>
              <a:rPr lang="es-ES" dirty="0" smtClean="0">
                <a:latin typeface="Trebuchet MS" pitchFamily="34" charset="0"/>
              </a:rPr>
              <a:t>. </a:t>
            </a:r>
            <a:endParaRPr lang="es-ES" dirty="0">
              <a:latin typeface="Trebuchet MS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38083" y="647700"/>
            <a:ext cx="7772400" cy="1143000"/>
          </a:xfrm>
        </p:spPr>
        <p:txBody>
          <a:bodyPr/>
          <a:lstStyle/>
          <a:p>
            <a:pPr marL="838200" indent="-838200"/>
            <a:r>
              <a:rPr lang="es-ES" sz="4000" b="1" dirty="0" smtClean="0">
                <a:solidFill>
                  <a:srgbClr val="800080"/>
                </a:solidFill>
                <a:latin typeface="Trebuchet MS" pitchFamily="34" charset="0"/>
              </a:rPr>
              <a:t>II. WOMEN IN SCIENCE</a:t>
            </a:r>
            <a:r>
              <a:rPr lang="en-GB" sz="4000" dirty="0" smtClean="0">
                <a:solidFill>
                  <a:srgbClr val="800080"/>
                </a:solidFill>
                <a:latin typeface="Trebuchet MS" pitchFamily="34" charset="0"/>
              </a:rPr>
              <a:t/>
            </a:r>
            <a:br>
              <a:rPr lang="en-GB" sz="4000" dirty="0" smtClean="0">
                <a:solidFill>
                  <a:srgbClr val="800080"/>
                </a:solidFill>
                <a:latin typeface="Trebuchet MS" pitchFamily="34" charset="0"/>
              </a:rPr>
            </a:br>
            <a:endParaRPr lang="en-GB" sz="4000" dirty="0">
              <a:solidFill>
                <a:srgbClr val="800080"/>
              </a:solidFill>
              <a:latin typeface="Trebuchet MS" pitchFamily="34" charset="0"/>
            </a:endParaRPr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rgbClr val="800080"/>
                </a:solidFill>
                <a:latin typeface="Trebuchet MS" pitchFamily="34" charset="0"/>
              </a:rPr>
              <a:t>White, middle-aged male = norm</a:t>
            </a:r>
            <a:endParaRPr lang="en-GB" sz="36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pic>
        <p:nvPicPr>
          <p:cNvPr id="24583" name="Picture 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350" y="1557338"/>
            <a:ext cx="6408738" cy="4006850"/>
          </a:xfrm>
          <a:noFill/>
          <a:ln/>
        </p:spPr>
      </p:pic>
      <p:pic>
        <p:nvPicPr>
          <p:cNvPr id="2458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27313" y="5949950"/>
            <a:ext cx="3698875" cy="458788"/>
          </a:xfrm>
          <a:noFill/>
          <a:ln/>
        </p:spPr>
      </p:pic>
      <p:sp>
        <p:nvSpPr>
          <p:cNvPr id="5" name="4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500042"/>
            <a:ext cx="7772400" cy="1000132"/>
          </a:xfrm>
        </p:spPr>
        <p:txBody>
          <a:bodyPr/>
          <a:lstStyle/>
          <a:p>
            <a:r>
              <a:rPr lang="en-GB" dirty="0" smtClean="0">
                <a:solidFill>
                  <a:srgbClr val="800080"/>
                </a:solidFill>
                <a:latin typeface="Trebuchet MS" pitchFamily="34" charset="0"/>
              </a:rPr>
              <a:t>Women’s Hearts</a:t>
            </a:r>
            <a:endParaRPr lang="en-GB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74"/>
            <a:ext cx="7772400" cy="4929222"/>
          </a:xfrm>
        </p:spPr>
        <p:txBody>
          <a:bodyPr/>
          <a:lstStyle/>
          <a:p>
            <a:r>
              <a:rPr lang="en-GB" sz="2800" dirty="0" smtClean="0">
                <a:latin typeface="Trebuchet MS" pitchFamily="34" charset="0"/>
              </a:rPr>
              <a:t>Cardiovascular disease is the biggest cause of death for both men and women.</a:t>
            </a:r>
          </a:p>
          <a:p>
            <a:r>
              <a:rPr lang="en-GB" sz="2800" dirty="0" smtClean="0">
                <a:latin typeface="Trebuchet MS" pitchFamily="34" charset="0"/>
              </a:rPr>
              <a:t>Most research involves only men.</a:t>
            </a:r>
          </a:p>
          <a:p>
            <a:r>
              <a:rPr lang="en-GB" sz="2800" dirty="0" smtClean="0">
                <a:latin typeface="Trebuchet MS" pitchFamily="34" charset="0"/>
              </a:rPr>
              <a:t>Risk factors for women remain poorly understood.</a:t>
            </a:r>
          </a:p>
          <a:p>
            <a:r>
              <a:rPr lang="en-GB" sz="2800" dirty="0" smtClean="0">
                <a:latin typeface="Trebuchet MS" pitchFamily="34" charset="0"/>
              </a:rPr>
              <a:t>Women are diagnosed less effectively than men.</a:t>
            </a:r>
          </a:p>
          <a:p>
            <a:r>
              <a:rPr lang="en-GB" sz="2800" dirty="0" smtClean="0">
                <a:latin typeface="Trebuchet MS" pitchFamily="34" charset="0"/>
              </a:rPr>
              <a:t>Women are given treatments that are cheaper and older (</a:t>
            </a:r>
            <a:r>
              <a:rPr lang="en-GB" sz="2800" dirty="0">
                <a:latin typeface="Trebuchet MS" pitchFamily="34" charset="0"/>
              </a:rPr>
              <a:t>Agnes Wood, 2006</a:t>
            </a:r>
            <a:r>
              <a:rPr lang="en-GB" sz="2800" dirty="0" smtClean="0">
                <a:latin typeface="Trebuchet MS" pitchFamily="34" charset="0"/>
              </a:rPr>
              <a:t>).</a:t>
            </a:r>
            <a:endParaRPr lang="en-GB" sz="2800" dirty="0">
              <a:latin typeface="Trebuchet MS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5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5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926976"/>
          </a:xfrm>
        </p:spPr>
        <p:txBody>
          <a:bodyPr/>
          <a:lstStyle/>
          <a:p>
            <a:r>
              <a:rPr lang="en-GB" sz="3600" b="1" dirty="0" smtClean="0">
                <a:solidFill>
                  <a:srgbClr val="800080"/>
                </a:solidFill>
                <a:latin typeface="Trebuchet MS" pitchFamily="34" charset="0"/>
              </a:rPr>
              <a:t>Man = norm, Woman = sexed being</a:t>
            </a:r>
            <a:endParaRPr lang="en-GB" sz="36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557338"/>
            <a:ext cx="3960812" cy="489585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1546"/>
            <a:ext cx="7630616" cy="4876800"/>
          </a:xfrm>
        </p:spPr>
        <p:txBody>
          <a:bodyPr/>
          <a:lstStyle/>
          <a:p>
            <a:r>
              <a:rPr lang="en-GB" dirty="0" smtClean="0">
                <a:latin typeface="Trebuchet MS" pitchFamily="34" charset="0"/>
              </a:rPr>
              <a:t>That men are the norm.</a:t>
            </a:r>
          </a:p>
          <a:p>
            <a:r>
              <a:rPr lang="en-GB" dirty="0">
                <a:latin typeface="Trebuchet MS" pitchFamily="34" charset="0"/>
              </a:rPr>
              <a:t>P</a:t>
            </a:r>
            <a:r>
              <a:rPr lang="en-GB" dirty="0" smtClean="0">
                <a:latin typeface="Trebuchet MS" pitchFamily="34" charset="0"/>
              </a:rPr>
              <a:t>seudo-scientific arguments for inequalities between men and women.</a:t>
            </a:r>
          </a:p>
          <a:p>
            <a:r>
              <a:rPr lang="en-GB" dirty="0">
                <a:latin typeface="Trebuchet MS" pitchFamily="34" charset="0"/>
              </a:rPr>
              <a:t>S</a:t>
            </a:r>
            <a:r>
              <a:rPr lang="en-GB" dirty="0" smtClean="0">
                <a:latin typeface="Trebuchet MS" pitchFamily="34" charset="0"/>
              </a:rPr>
              <a:t>amples that do not include both sexes (if dealing </a:t>
            </a:r>
            <a:r>
              <a:rPr lang="en-GB" sz="2800" dirty="0" smtClean="0">
                <a:latin typeface="Trebuchet MS" pitchFamily="34" charset="0"/>
              </a:rPr>
              <a:t>with</a:t>
            </a:r>
            <a:r>
              <a:rPr lang="en-GB" dirty="0" smtClean="0">
                <a:latin typeface="Trebuchet MS" pitchFamily="34" charset="0"/>
              </a:rPr>
              <a:t> a phenomenon that affects both, as in the vast majority of cases).</a:t>
            </a:r>
          </a:p>
          <a:p>
            <a:r>
              <a:rPr lang="en-GB" dirty="0">
                <a:latin typeface="Trebuchet MS" pitchFamily="34" charset="0"/>
              </a:rPr>
              <a:t>P</a:t>
            </a:r>
            <a:r>
              <a:rPr lang="en-GB" dirty="0" smtClean="0">
                <a:latin typeface="Trebuchet MS" pitchFamily="34" charset="0"/>
              </a:rPr>
              <a:t>rojects that do not include analysis of gender impact.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2048" y="500042"/>
            <a:ext cx="7772400" cy="1252558"/>
          </a:xfrm>
        </p:spPr>
        <p:txBody>
          <a:bodyPr/>
          <a:lstStyle/>
          <a:p>
            <a:r>
              <a:rPr lang="en-GB" sz="4000" b="1" dirty="0" smtClean="0">
                <a:solidFill>
                  <a:srgbClr val="800080"/>
                </a:solidFill>
                <a:latin typeface="Trebuchet MS" pitchFamily="34" charset="0"/>
              </a:rPr>
              <a:t>Publically financed research should NOT accept:</a:t>
            </a:r>
            <a:endParaRPr lang="en-GB" sz="40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rgbClr val="800080"/>
                </a:solidFill>
                <a:latin typeface="Trebuchet MS" pitchFamily="34" charset="0"/>
              </a:rPr>
              <a:t>III. SCIENCE with WOMEN</a:t>
            </a:r>
            <a:endParaRPr lang="en-GB" sz="4800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5926"/>
            <a:ext cx="7772400" cy="43100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Research must include women and men, their experiences and their needs.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It must </a:t>
            </a:r>
            <a:r>
              <a:rPr lang="en-GB" sz="2800" u="sng" dirty="0" smtClean="0">
                <a:latin typeface="Trebuchet MS" pitchFamily="34" charset="0"/>
              </a:rPr>
              <a:t>NEVER </a:t>
            </a:r>
            <a:r>
              <a:rPr lang="en-GB" sz="2800" dirty="0" smtClean="0">
                <a:latin typeface="Trebuchet MS" pitchFamily="34" charset="0"/>
              </a:rPr>
              <a:t> be assumed that men and women react in the same way </a:t>
            </a:r>
            <a:r>
              <a:rPr lang="en-GB" sz="2800" u="sng" dirty="0" smtClean="0">
                <a:latin typeface="Trebuchet MS" pitchFamily="34" charset="0"/>
              </a:rPr>
              <a:t>NOR </a:t>
            </a:r>
            <a:r>
              <a:rPr lang="en-GB" sz="2800" dirty="0" smtClean="0">
                <a:latin typeface="Trebuchet MS" pitchFamily="34" charset="0"/>
              </a:rPr>
              <a:t>in a different way.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Research must not (</a:t>
            </a:r>
            <a:r>
              <a:rPr lang="en-GB" sz="2800" dirty="0" err="1" smtClean="0">
                <a:latin typeface="Trebuchet MS" pitchFamily="34" charset="0"/>
              </a:rPr>
              <a:t>re)produce</a:t>
            </a:r>
            <a:r>
              <a:rPr lang="en-GB" sz="2800" dirty="0" smtClean="0">
                <a:latin typeface="Trebuchet MS" pitchFamily="34" charset="0"/>
              </a:rPr>
              <a:t> sexual, racial or class stereotypes .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Science that is not obsessed with sex, but that is aware of gender... Gender relations, gender in society, gendered norms...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i="1" dirty="0" smtClean="0">
                <a:solidFill>
                  <a:srgbClr val="800080"/>
                </a:solidFill>
                <a:latin typeface="Trebuchet MS" pitchFamily="34" charset="0"/>
              </a:rPr>
              <a:t>DEGENDERING </a:t>
            </a:r>
            <a:r>
              <a:rPr lang="es-ES" sz="3200" b="1" dirty="0" smtClean="0">
                <a:solidFill>
                  <a:srgbClr val="800080"/>
                </a:solidFill>
                <a:latin typeface="Trebuchet MS" pitchFamily="34" charset="0"/>
              </a:rPr>
              <a:t>SCIENCE =</a:t>
            </a:r>
            <a:br>
              <a:rPr lang="es-ES" sz="3200" b="1" dirty="0" smtClean="0">
                <a:solidFill>
                  <a:srgbClr val="800080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rgbClr val="800080"/>
                </a:solidFill>
                <a:latin typeface="Trebuchet MS" pitchFamily="34" charset="0"/>
              </a:rPr>
              <a:t>ELIMINATING SEXIST BIAS</a:t>
            </a:r>
            <a:endParaRPr lang="en-GB" sz="32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274168"/>
            <a:ext cx="7702624" cy="3675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smtClean="0">
                <a:latin typeface="Trebuchet MS" pitchFamily="34" charset="0"/>
              </a:rPr>
              <a:t>Process of reassessment so that the sciences recruit progressively and proportionately more women—and more men—with the critical vision needed to reduce the current gender bias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Critical review of the received paradigms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latin typeface="Trebuchet MS" pitchFamily="34" charset="0"/>
              </a:rPr>
              <a:t>Reality produces science and science shapes reality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025352"/>
            <a:ext cx="8001056" cy="747464"/>
          </a:xfrm>
        </p:spPr>
        <p:txBody>
          <a:bodyPr/>
          <a:lstStyle/>
          <a:p>
            <a:r>
              <a:rPr lang="en-GB" sz="3200" b="1" dirty="0" smtClean="0">
                <a:solidFill>
                  <a:srgbClr val="800080"/>
                </a:solidFill>
                <a:latin typeface="Trebuchet MS" pitchFamily="34" charset="0"/>
              </a:rPr>
              <a:t>De/gendered </a:t>
            </a:r>
            <a:r>
              <a:rPr lang="en-GB" sz="3200" b="1" dirty="0">
                <a:solidFill>
                  <a:srgbClr val="800080"/>
                </a:solidFill>
                <a:latin typeface="Trebuchet MS" pitchFamily="34" charset="0"/>
              </a:rPr>
              <a:t>Science </a:t>
            </a:r>
            <a:r>
              <a:rPr lang="en-GB" sz="3200" b="1" dirty="0" smtClean="0">
                <a:solidFill>
                  <a:srgbClr val="800080"/>
                </a:solidFill>
                <a:latin typeface="Trebuchet MS" pitchFamily="34" charset="0"/>
              </a:rPr>
              <a:t>    </a:t>
            </a:r>
            <a:r>
              <a:rPr lang="en-GB" sz="3200" b="1" i="1" dirty="0" err="1" smtClean="0">
                <a:solidFill>
                  <a:srgbClr val="800080"/>
                </a:solidFill>
                <a:latin typeface="Trebuchet MS" pitchFamily="34" charset="0"/>
              </a:rPr>
              <a:t>Feminiscience</a:t>
            </a:r>
            <a:endParaRPr lang="en-GB" sz="3200" b="1" i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020" y="2276872"/>
            <a:ext cx="7886728" cy="37520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dirty="0" smtClean="0">
                <a:latin typeface="Trebuchet MS" pitchFamily="34" charset="0"/>
              </a:rPr>
              <a:t>Gender is not a fundamental internal state but a performative act, repeated daily.</a:t>
            </a:r>
          </a:p>
          <a:p>
            <a:pPr>
              <a:lnSpc>
                <a:spcPct val="80000"/>
              </a:lnSpc>
            </a:pPr>
            <a:r>
              <a:rPr lang="es-ES" sz="2800" dirty="0" err="1" smtClean="0">
                <a:latin typeface="Trebuchet MS" pitchFamily="34" charset="0"/>
              </a:rPr>
              <a:t>To</a:t>
            </a:r>
            <a:r>
              <a:rPr lang="es-ES" sz="2800" dirty="0" smtClean="0">
                <a:latin typeface="Trebuchet MS" pitchFamily="34" charset="0"/>
              </a:rPr>
              <a:t> eradicate gender bias in science, we must continually carry out the performative act of degendering science and of producing degendered science.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Trebuchet MS" pitchFamily="34" charset="0"/>
              </a:rPr>
              <a:t>This is not </a:t>
            </a:r>
            <a:r>
              <a:rPr lang="en-GB" sz="2800" i="1" dirty="0" err="1" smtClean="0">
                <a:latin typeface="Trebuchet MS" pitchFamily="34" charset="0"/>
              </a:rPr>
              <a:t>feminiscience</a:t>
            </a:r>
            <a:r>
              <a:rPr lang="en-GB" sz="2800" i="1" dirty="0" smtClean="0">
                <a:latin typeface="Trebuchet MS" pitchFamily="34" charset="0"/>
              </a:rPr>
              <a:t>: </a:t>
            </a:r>
            <a:r>
              <a:rPr lang="en-GB" sz="2800" dirty="0" smtClean="0">
                <a:latin typeface="Trebuchet MS" pitchFamily="34" charset="0"/>
              </a:rPr>
              <a:t>women are too diverse in their experiences to create a single cognitive framework. (</a:t>
            </a:r>
            <a:r>
              <a:rPr lang="es-ES" sz="2800" dirty="0" smtClean="0">
                <a:latin typeface="Trebuchet MS" pitchFamily="34" charset="0"/>
              </a:rPr>
              <a:t>Judith Butler, 1990)</a:t>
            </a:r>
            <a:endParaRPr lang="en-GB" sz="2800" dirty="0">
              <a:latin typeface="Trebuchet MS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4932040" y="920932"/>
            <a:ext cx="7761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rgbClr val="800080"/>
                </a:solidFill>
                <a:latin typeface="Trebuchet MS" pitchFamily="34" charset="0"/>
              </a:rPr>
              <a:t>≠</a:t>
            </a:r>
            <a:r>
              <a:rPr lang="en-GB" b="1" dirty="0" smtClean="0">
                <a:solidFill>
                  <a:srgbClr val="800080"/>
                </a:solidFill>
                <a:latin typeface="Trebuchet MS" pitchFamily="34" charset="0"/>
              </a:rPr>
              <a:t>  </a:t>
            </a:r>
            <a:endParaRPr lang="es-ES" dirty="0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r>
              <a:rPr lang="en-GB" sz="3600" b="1" dirty="0" smtClean="0">
                <a:solidFill>
                  <a:srgbClr val="800080"/>
                </a:solidFill>
                <a:latin typeface="Trebuchet MS" pitchFamily="34" charset="0"/>
              </a:rPr>
              <a:t>I. WOMEN OF SCIENCE</a:t>
            </a:r>
            <a:endParaRPr lang="en-GB" sz="36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2036440"/>
          </a:xfrm>
        </p:spPr>
        <p:txBody>
          <a:bodyPr/>
          <a:lstStyle/>
          <a:p>
            <a:r>
              <a:rPr lang="es-ES" dirty="0" smtClean="0">
                <a:latin typeface="Trebuchet MS" pitchFamily="34" charset="0"/>
              </a:rPr>
              <a:t>Women working in research, scientific discovery andunderstanding, arts,  humanities, technology—knowledge in the broadest sense. </a:t>
            </a:r>
          </a:p>
          <a:p>
            <a:r>
              <a:rPr lang="es-ES" dirty="0" err="1" smtClean="0">
                <a:latin typeface="Trebuchet MS" pitchFamily="34" charset="0"/>
              </a:rPr>
              <a:t>Women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who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work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to</a:t>
            </a:r>
            <a:r>
              <a:rPr lang="es-ES" dirty="0" smtClean="0">
                <a:latin typeface="Trebuchet MS" pitchFamily="34" charset="0"/>
              </a:rPr>
              <a:t> </a:t>
            </a:r>
            <a:r>
              <a:rPr lang="es-ES" dirty="0" err="1" smtClean="0">
                <a:latin typeface="Trebuchet MS" pitchFamily="34" charset="0"/>
              </a:rPr>
              <a:t>further</a:t>
            </a:r>
            <a:r>
              <a:rPr lang="es-ES" dirty="0" smtClean="0">
                <a:latin typeface="Trebuchet MS" pitchFamily="34" charset="0"/>
              </a:rPr>
              <a:t> human </a:t>
            </a:r>
            <a:r>
              <a:rPr lang="es-ES" dirty="0" err="1" smtClean="0">
                <a:latin typeface="Trebuchet MS" pitchFamily="34" charset="0"/>
              </a:rPr>
              <a:t>understanding</a:t>
            </a:r>
            <a:r>
              <a:rPr lang="es-ES" dirty="0" smtClean="0">
                <a:latin typeface="Trebuchet MS" pitchFamily="34" charset="0"/>
              </a:rPr>
              <a:t>, </a:t>
            </a:r>
            <a:r>
              <a:rPr lang="es-ES" dirty="0" err="1" smtClean="0">
                <a:latin typeface="Trebuchet MS" pitchFamily="34" charset="0"/>
              </a:rPr>
              <a:t>systematically</a:t>
            </a:r>
            <a:r>
              <a:rPr lang="es-ES" dirty="0" smtClean="0">
                <a:latin typeface="Trebuchet MS" pitchFamily="34" charset="0"/>
              </a:rPr>
              <a:t> and </a:t>
            </a:r>
            <a:r>
              <a:rPr lang="es-ES" dirty="0" err="1" smtClean="0">
                <a:latin typeface="Trebuchet MS" pitchFamily="34" charset="0"/>
              </a:rPr>
              <a:t>rigorously</a:t>
            </a:r>
            <a:r>
              <a:rPr lang="es-ES" dirty="0" smtClean="0">
                <a:latin typeface="Trebuchet MS" pitchFamily="34" charset="0"/>
              </a:rPr>
              <a:t>. </a:t>
            </a:r>
          </a:p>
          <a:p>
            <a:r>
              <a:rPr lang="es-ES" dirty="0" err="1" smtClean="0">
                <a:latin typeface="Trebuchet MS" pitchFamily="34" charset="0"/>
              </a:rPr>
              <a:t>There</a:t>
            </a:r>
            <a:r>
              <a:rPr lang="es-ES" dirty="0" smtClean="0">
                <a:latin typeface="Trebuchet MS" pitchFamily="34" charset="0"/>
              </a:rPr>
              <a:t> have always been women of science.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15950" y="3861048"/>
            <a:ext cx="7844482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15950" y="5517232"/>
            <a:ext cx="7844482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556" y="1285860"/>
            <a:ext cx="8143932" cy="5572140"/>
          </a:xfrm>
        </p:spPr>
        <p:txBody>
          <a:bodyPr/>
          <a:lstStyle/>
          <a:p>
            <a:r>
              <a:rPr lang="en-US" sz="2800" dirty="0" err="1" smtClean="0">
                <a:latin typeface="Trebuchet MS" pitchFamily="34" charset="0"/>
              </a:rPr>
              <a:t>Longino</a:t>
            </a:r>
            <a:r>
              <a:rPr lang="en-US" sz="2800" dirty="0" smtClean="0">
                <a:latin typeface="Trebuchet MS" pitchFamily="34" charset="0"/>
              </a:rPr>
              <a:t> proposes focusing on the </a:t>
            </a:r>
            <a:r>
              <a:rPr lang="en-US" sz="2800" u="sng" dirty="0" smtClean="0">
                <a:latin typeface="Trebuchet MS" pitchFamily="34" charset="0"/>
              </a:rPr>
              <a:t>practice of science</a:t>
            </a:r>
            <a:r>
              <a:rPr lang="en-US" sz="2800" dirty="0" smtClean="0">
                <a:latin typeface="Trebuchet MS" pitchFamily="34" charset="0"/>
              </a:rPr>
              <a:t> rather than on its content. </a:t>
            </a:r>
          </a:p>
          <a:p>
            <a:r>
              <a:rPr lang="en-US" sz="2800" dirty="0" smtClean="0">
                <a:latin typeface="Trebuchet MS" pitchFamily="34" charset="0"/>
              </a:rPr>
              <a:t>The important thing is not making science feminist, but </a:t>
            </a:r>
            <a:r>
              <a:rPr lang="en-US" sz="2800" u="sng" dirty="0" smtClean="0">
                <a:latin typeface="Trebuchet MS" pitchFamily="34" charset="0"/>
              </a:rPr>
              <a:t>doing science as feminists</a:t>
            </a:r>
            <a:r>
              <a:rPr lang="en-US" sz="2800" dirty="0" smtClean="0">
                <a:latin typeface="Trebuchet MS" pitchFamily="34" charset="0"/>
              </a:rPr>
              <a:t>.</a:t>
            </a:r>
          </a:p>
          <a:p>
            <a:r>
              <a:rPr lang="en-US" sz="2800" dirty="0" smtClean="0">
                <a:latin typeface="Trebuchet MS" pitchFamily="34" charset="0"/>
              </a:rPr>
              <a:t>Besides the work of academic feminists, in Spain, the official process of </a:t>
            </a:r>
            <a:r>
              <a:rPr lang="en-US" sz="2800" dirty="0" err="1" smtClean="0">
                <a:latin typeface="Trebuchet MS" pitchFamily="34" charset="0"/>
              </a:rPr>
              <a:t>degendering</a:t>
            </a:r>
            <a:r>
              <a:rPr lang="en-US" sz="2800" dirty="0" smtClean="0">
                <a:latin typeface="Trebuchet MS" pitchFamily="34" charset="0"/>
              </a:rPr>
              <a:t> science and scholarship has started with:</a:t>
            </a:r>
          </a:p>
          <a:p>
            <a:pPr lvl="2"/>
            <a:r>
              <a:rPr lang="en-US" sz="2800" dirty="0" smtClean="0">
                <a:latin typeface="Trebuchet MS" pitchFamily="34" charset="0"/>
              </a:rPr>
              <a:t>54 measures, 8 March 2005</a:t>
            </a:r>
          </a:p>
          <a:p>
            <a:pPr lvl="2"/>
            <a:r>
              <a:rPr lang="en-US" sz="2800" dirty="0" smtClean="0">
                <a:latin typeface="Trebuchet MS" pitchFamily="34" charset="0"/>
              </a:rPr>
              <a:t>Equality Act, 2007</a:t>
            </a:r>
          </a:p>
          <a:p>
            <a:pPr lvl="2"/>
            <a:r>
              <a:rPr lang="en-US" sz="2800" dirty="0" smtClean="0">
                <a:latin typeface="Trebuchet MS" pitchFamily="34" charset="0"/>
              </a:rPr>
              <a:t>Reform of the Universities Act, 2008</a:t>
            </a:r>
          </a:p>
          <a:p>
            <a:pPr lvl="2"/>
            <a:r>
              <a:rPr lang="en-US" sz="2800" dirty="0" smtClean="0">
                <a:latin typeface="Trebuchet MS" pitchFamily="34" charset="0"/>
              </a:rPr>
              <a:t>Science Act, 2010</a:t>
            </a:r>
            <a:endParaRPr lang="en-US" sz="2800" dirty="0">
              <a:latin typeface="Trebuchet MS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8072" y="413214"/>
            <a:ext cx="7772400" cy="1071570"/>
          </a:xfrm>
        </p:spPr>
        <p:txBody>
          <a:bodyPr/>
          <a:lstStyle/>
          <a:p>
            <a:r>
              <a:rPr lang="en-GB" sz="3800" b="1" dirty="0" smtClean="0">
                <a:solidFill>
                  <a:srgbClr val="800080"/>
                </a:solidFill>
                <a:latin typeface="Trebuchet MS" pitchFamily="34" charset="0"/>
              </a:rPr>
              <a:t>How can we </a:t>
            </a:r>
            <a:r>
              <a:rPr lang="en-GB" sz="3800" b="1" dirty="0" err="1" smtClean="0">
                <a:solidFill>
                  <a:srgbClr val="800080"/>
                </a:solidFill>
                <a:latin typeface="Trebuchet MS" pitchFamily="34" charset="0"/>
              </a:rPr>
              <a:t>degender</a:t>
            </a:r>
            <a:r>
              <a:rPr lang="en-GB" sz="3800" b="1" dirty="0" smtClean="0">
                <a:solidFill>
                  <a:srgbClr val="800080"/>
                </a:solidFill>
                <a:latin typeface="Trebuchet MS" pitchFamily="34" charset="0"/>
              </a:rPr>
              <a:t> science?</a:t>
            </a:r>
            <a:endParaRPr lang="en-GB" sz="3800" b="1" dirty="0">
              <a:solidFill>
                <a:srgbClr val="800080"/>
              </a:solidFill>
              <a:latin typeface="Trebuchet MS" pitchFamily="34" charset="0"/>
            </a:endParaRPr>
          </a:p>
        </p:txBody>
      </p:sp>
      <p:pic>
        <p:nvPicPr>
          <p:cNvPr id="8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7047"/>
            <a:ext cx="7772400" cy="1470025"/>
          </a:xfrm>
        </p:spPr>
        <p:txBody>
          <a:bodyPr/>
          <a:lstStyle/>
          <a:p>
            <a:r>
              <a:rPr lang="es-ES_tradnl" sz="6000" b="1" dirty="0" err="1" smtClean="0">
                <a:solidFill>
                  <a:srgbClr val="800080"/>
                </a:solidFill>
                <a:latin typeface="Trebuchet MS" pitchFamily="34" charset="0"/>
                <a:ea typeface="+mn-ea"/>
                <a:cs typeface="+mn-cs"/>
              </a:rPr>
              <a:t>Moito</a:t>
            </a:r>
            <a:r>
              <a:rPr lang="es-ES_tradnl" sz="6000" b="1" dirty="0" smtClean="0">
                <a:solidFill>
                  <a:srgbClr val="80008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s-ES_tradnl" sz="6000" b="1" dirty="0" err="1" smtClean="0">
                <a:solidFill>
                  <a:srgbClr val="800080"/>
                </a:solidFill>
                <a:latin typeface="Trebuchet MS" pitchFamily="34" charset="0"/>
                <a:ea typeface="+mn-ea"/>
                <a:cs typeface="+mn-cs"/>
              </a:rPr>
              <a:t>obrigada</a:t>
            </a:r>
            <a:endParaRPr lang="es-ES" sz="6000" b="1" dirty="0" smtClean="0">
              <a:solidFill>
                <a:srgbClr val="800080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80724" y="1643050"/>
            <a:ext cx="7023724" cy="4452950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dirty="0" smtClean="0">
                <a:latin typeface="Trebuchet MS" pitchFamily="34" charset="0"/>
              </a:rPr>
              <a:t>Natural </a:t>
            </a:r>
            <a:r>
              <a:rPr lang="es-ES_tradnl" dirty="0" err="1" smtClean="0">
                <a:latin typeface="Trebuchet MS" pitchFamily="34" charset="0"/>
              </a:rPr>
              <a:t>sciences</a:t>
            </a:r>
            <a:endParaRPr lang="es-ES_tradnl" dirty="0" smtClean="0">
              <a:latin typeface="Trebuchet MS" pitchFamily="34" charset="0"/>
            </a:endParaRPr>
          </a:p>
          <a:p>
            <a:r>
              <a:rPr lang="es-ES_tradnl" dirty="0" err="1" smtClean="0">
                <a:latin typeface="Trebuchet MS" pitchFamily="34" charset="0"/>
              </a:rPr>
              <a:t>Philosophy</a:t>
            </a:r>
            <a:r>
              <a:rPr lang="es-ES_tradnl" dirty="0" smtClean="0">
                <a:latin typeface="Trebuchet MS" pitchFamily="34" charset="0"/>
              </a:rPr>
              <a:t> and </a:t>
            </a:r>
            <a:r>
              <a:rPr lang="es-ES_tradnl" dirty="0" err="1" smtClean="0">
                <a:latin typeface="Trebuchet MS" pitchFamily="34" charset="0"/>
              </a:rPr>
              <a:t>political</a:t>
            </a:r>
            <a:r>
              <a:rPr lang="es-ES_tradnl" dirty="0" smtClean="0">
                <a:latin typeface="Trebuchet MS" pitchFamily="34" charset="0"/>
              </a:rPr>
              <a:t> </a:t>
            </a:r>
            <a:r>
              <a:rPr lang="es-ES_tradnl" dirty="0" err="1" smtClean="0">
                <a:latin typeface="Trebuchet MS" pitchFamily="34" charset="0"/>
              </a:rPr>
              <a:t>science</a:t>
            </a:r>
            <a:endParaRPr lang="es-ES_tradnl" dirty="0" smtClean="0">
              <a:latin typeface="Trebuchet MS" pitchFamily="34" charset="0"/>
            </a:endParaRPr>
          </a:p>
          <a:p>
            <a:r>
              <a:rPr lang="es-ES_tradnl" dirty="0" err="1" smtClean="0">
                <a:latin typeface="Trebuchet MS" pitchFamily="34" charset="0"/>
              </a:rPr>
              <a:t>Technology</a:t>
            </a:r>
            <a:endParaRPr lang="es-ES_tradnl" dirty="0" smtClean="0">
              <a:latin typeface="Trebuchet MS" pitchFamily="34" charset="0"/>
            </a:endParaRPr>
          </a:p>
          <a:p>
            <a:r>
              <a:rPr lang="es-ES_tradnl" dirty="0" err="1" smtClean="0">
                <a:latin typeface="Trebuchet MS" pitchFamily="34" charset="0"/>
              </a:rPr>
              <a:t>Computer</a:t>
            </a:r>
            <a:r>
              <a:rPr lang="es-ES_tradnl" dirty="0" smtClean="0">
                <a:latin typeface="Trebuchet MS" pitchFamily="34" charset="0"/>
              </a:rPr>
              <a:t> </a:t>
            </a:r>
            <a:r>
              <a:rPr lang="es-ES_tradnl" dirty="0" err="1" smtClean="0">
                <a:latin typeface="Trebuchet MS" pitchFamily="34" charset="0"/>
              </a:rPr>
              <a:t>science</a:t>
            </a:r>
            <a:endParaRPr lang="es-ES_tradnl" dirty="0" smtClean="0">
              <a:latin typeface="Trebuchet MS" pitchFamily="34" charset="0"/>
            </a:endParaRPr>
          </a:p>
          <a:p>
            <a:r>
              <a:rPr lang="es-ES_tradnl" dirty="0" err="1" smtClean="0">
                <a:latin typeface="Trebuchet MS" pitchFamily="34" charset="0"/>
              </a:rPr>
              <a:t>Arts</a:t>
            </a:r>
            <a:endParaRPr lang="es-ES_tradnl" dirty="0" smtClean="0">
              <a:latin typeface="Trebuchet MS" pitchFamily="34" charset="0"/>
            </a:endParaRPr>
          </a:p>
          <a:p>
            <a:r>
              <a:rPr lang="es-ES_tradnl" dirty="0" smtClean="0">
                <a:latin typeface="Trebuchet MS" pitchFamily="34" charset="0"/>
              </a:rPr>
              <a:t>…..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 dirty="0" err="1" smtClean="0">
                <a:solidFill>
                  <a:srgbClr val="800080"/>
                </a:solidFill>
                <a:latin typeface="Trebuchet MS" pitchFamily="34" charset="0"/>
              </a:rPr>
              <a:t>Women</a:t>
            </a:r>
            <a:r>
              <a:rPr lang="es-ES_tradnl" sz="3600" b="1" dirty="0" smtClean="0">
                <a:solidFill>
                  <a:srgbClr val="800080"/>
                </a:solidFill>
                <a:latin typeface="Trebuchet MS" pitchFamily="34" charset="0"/>
              </a:rPr>
              <a:t> of </a:t>
            </a:r>
            <a:r>
              <a:rPr lang="es-ES_tradnl" sz="3600" b="1" dirty="0" err="1" smtClean="0">
                <a:solidFill>
                  <a:srgbClr val="800080"/>
                </a:solidFill>
                <a:latin typeface="Trebuchet MS" pitchFamily="34" charset="0"/>
              </a:rPr>
              <a:t>all</a:t>
            </a:r>
            <a:r>
              <a:rPr lang="es-ES_tradnl" sz="3600" b="1" dirty="0" smtClean="0">
                <a:solidFill>
                  <a:srgbClr val="800080"/>
                </a:solidFill>
                <a:latin typeface="Trebuchet MS" pitchFamily="34" charset="0"/>
              </a:rPr>
              <a:t> </a:t>
            </a:r>
            <a:r>
              <a:rPr lang="es-ES_tradnl" sz="3600" b="1" dirty="0" err="1" smtClean="0">
                <a:solidFill>
                  <a:srgbClr val="800080"/>
                </a:solidFill>
                <a:latin typeface="Trebuchet MS" pitchFamily="34" charset="0"/>
              </a:rPr>
              <a:t>kinds</a:t>
            </a:r>
            <a:r>
              <a:rPr lang="es-ES_tradnl" sz="3600" b="1" dirty="0" smtClean="0">
                <a:solidFill>
                  <a:srgbClr val="800080"/>
                </a:solidFill>
                <a:latin typeface="Trebuchet MS" pitchFamily="34" charset="0"/>
              </a:rPr>
              <a:t> of </a:t>
            </a:r>
            <a:r>
              <a:rPr lang="es-ES_tradnl" sz="3600" b="1" dirty="0" err="1" smtClean="0">
                <a:solidFill>
                  <a:srgbClr val="800080"/>
                </a:solidFill>
                <a:latin typeface="Trebuchet MS" pitchFamily="34" charset="0"/>
              </a:rPr>
              <a:t>science</a:t>
            </a:r>
            <a:r>
              <a:rPr lang="es-ES_tradnl" dirty="0" smtClean="0"/>
              <a:t>: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8372" name="Picture 4" descr="umyc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8373" name="Picture 5" descr="Sanzio_01_Pythagor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765175"/>
            <a:ext cx="4392612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en-GB" sz="3600" b="1" dirty="0" smtClean="0">
                <a:solidFill>
                  <a:srgbClr val="800080"/>
                </a:solidFill>
                <a:latin typeface="Trebuchet MS" pitchFamily="34" charset="0"/>
              </a:rPr>
              <a:t>HYPATIA of ALEXANDRIA </a:t>
            </a:r>
            <a:r>
              <a:rPr lang="en-GB" sz="3600" b="1" dirty="0">
                <a:solidFill>
                  <a:srgbClr val="800080"/>
                </a:solidFill>
                <a:latin typeface="Trebuchet MS" pitchFamily="34" charset="0"/>
              </a:rPr>
              <a:t>(370-415)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01000" cy="48447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A real scientist. 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Her interests covered mathematics, mechanics and astronomy, as well as politics and administration. She wrote 44 books. 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latin typeface="Trebuchet MS" pitchFamily="34" charset="0"/>
              </a:rPr>
              <a:t>Technologist: She designed the plane astrolabe, invented a device for distilling water, a graduated hydrometer for measuring the density of liquids and a mechanism for measuring water level.</a:t>
            </a:r>
            <a:endParaRPr lang="en-GB" dirty="0">
              <a:latin typeface="Trebuchet MS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404664"/>
            <a:ext cx="5112568" cy="864096"/>
          </a:xfrm>
        </p:spPr>
        <p:txBody>
          <a:bodyPr/>
          <a:lstStyle/>
          <a:p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>
                <a:solidFill>
                  <a:srgbClr val="800080"/>
                </a:solidFill>
                <a:latin typeface="Trebuchet MS" pitchFamily="34" charset="0"/>
              </a:rPr>
              <a:t>WOMEN AND THOUGHT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>
                <a:latin typeface="Trebuchet MS" pitchFamily="34" charset="0"/>
                <a:cs typeface="Times New Roman" charset="0"/>
              </a:rPr>
              <a:t>Mary Wollstonecraft 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n-GB" sz="2800" b="1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203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60421" name="Picture 5" descr="http://platea.pntic.mec.es/~mmediavi/Shelley/wollst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987824" y="1556792"/>
            <a:ext cx="3816350" cy="4752975"/>
          </a:xfrm>
          <a:prstGeom prst="rect">
            <a:avLst/>
          </a:prstGeom>
          <a:noFill/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987675" y="6089814"/>
            <a:ext cx="3600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s-ES" sz="2800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es-ES" sz="4000" b="1" dirty="0">
                <a:solidFill>
                  <a:srgbClr val="800080"/>
                </a:solidFill>
                <a:latin typeface="Trebuchet MS" pitchFamily="34" charset="0"/>
              </a:rPr>
              <a:t>Mary </a:t>
            </a:r>
            <a:r>
              <a:rPr lang="es-ES" sz="4000" b="1" dirty="0" err="1">
                <a:solidFill>
                  <a:srgbClr val="800080"/>
                </a:solidFill>
                <a:latin typeface="Trebuchet MS" pitchFamily="34" charset="0"/>
              </a:rPr>
              <a:t>Wollstonecraft</a:t>
            </a:r>
            <a:r>
              <a:rPr lang="es-ES" sz="4000" dirty="0">
                <a:solidFill>
                  <a:srgbClr val="800080"/>
                </a:solidFill>
                <a:latin typeface="Trebuchet MS" pitchFamily="34" charset="0"/>
              </a:rPr>
              <a:t> (</a:t>
            </a:r>
            <a:r>
              <a:rPr lang="es-ES" sz="3200" dirty="0">
                <a:solidFill>
                  <a:srgbClr val="800080"/>
                </a:solidFill>
                <a:latin typeface="Trebuchet MS" pitchFamily="34" charset="0"/>
              </a:rPr>
              <a:t>1759-1797)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pPr marL="0" indent="0">
              <a:buNone/>
            </a:pPr>
            <a:r>
              <a:rPr lang="es-ES" sz="2800" i="1" dirty="0" smtClean="0">
                <a:latin typeface="Trebuchet MS"/>
              </a:rPr>
              <a:t>A Vindication of the Rights of </a:t>
            </a:r>
            <a:r>
              <a:rPr lang="es-ES" sz="2800" i="1" dirty="0" err="1" smtClean="0">
                <a:latin typeface="Trebuchet MS"/>
              </a:rPr>
              <a:t>Woman</a:t>
            </a:r>
            <a:r>
              <a:rPr lang="es-ES" sz="2800" dirty="0">
                <a:latin typeface="Trebuchet MS"/>
              </a:rPr>
              <a:t>(1792</a:t>
            </a:r>
            <a:r>
              <a:rPr lang="es-ES" sz="2800" dirty="0" smtClean="0">
                <a:latin typeface="Trebuchet MS"/>
              </a:rPr>
              <a:t>):</a:t>
            </a:r>
            <a:endParaRPr lang="en-GB" sz="2800" dirty="0" smtClean="0">
              <a:latin typeface="Trebuchet MS"/>
            </a:endParaRPr>
          </a:p>
          <a:p>
            <a:r>
              <a:rPr lang="es-ES" sz="2800" dirty="0" smtClean="0">
                <a:latin typeface="Trebuchet MS" pitchFamily="34" charset="0"/>
              </a:rPr>
              <a:t>The state should institute a national system of free, universal primary education for both sexes.</a:t>
            </a:r>
          </a:p>
          <a:p>
            <a:r>
              <a:rPr lang="es-ES" sz="2800" dirty="0" smtClean="0">
                <a:latin typeface="Trebuchet MS" pitchFamily="34" charset="0"/>
              </a:rPr>
              <a:t>Women, with the right education, “might have practised as physicians, regulated a farm, managed a shop, and stood erect, supported by their own </a:t>
            </a:r>
            <a:r>
              <a:rPr lang="es-ES" sz="2800" dirty="0" err="1" smtClean="0">
                <a:latin typeface="Trebuchet MS" pitchFamily="34" charset="0"/>
              </a:rPr>
              <a:t>industry</a:t>
            </a:r>
            <a:r>
              <a:rPr lang="es-ES" sz="2800" dirty="0" smtClean="0">
                <a:latin typeface="Trebuchet MS" pitchFamily="34" charset="0"/>
              </a:rPr>
              <a:t>...</a:t>
            </a:r>
            <a:endParaRPr lang="en-GB" sz="28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5950" y="2564904"/>
            <a:ext cx="784448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809836" y="3933056"/>
            <a:ext cx="7362564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 descr="http://www.bancoimagenes.com/cd561/cd561f3_a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219700" y="2492375"/>
            <a:ext cx="2376488" cy="3097213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524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21517" name="Picture 13" descr="http://www.historiacocina.com/historia/cafe/chemex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1258888" y="2438400"/>
            <a:ext cx="3024187" cy="3240088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056" y="989856"/>
            <a:ext cx="77724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800080"/>
                </a:solidFill>
                <a:latin typeface="Trebuchet MS" pitchFamily="34" charset="0"/>
              </a:rPr>
              <a:t>WOMEN AND TECHNOLOGY</a:t>
            </a:r>
            <a:r>
              <a:rPr lang="es-ES" b="1" dirty="0" smtClean="0">
                <a:solidFill>
                  <a:srgbClr val="800080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rgbClr val="800080"/>
                </a:solidFill>
                <a:latin typeface="Trebuchet MS" pitchFamily="34" charset="0"/>
              </a:rPr>
            </a:br>
            <a:r>
              <a:rPr lang="es-ES" dirty="0" err="1" smtClean="0">
                <a:solidFill>
                  <a:srgbClr val="800080"/>
                </a:solidFill>
                <a:latin typeface="Trebuchet MS" pitchFamily="34" charset="0"/>
              </a:rPr>
              <a:t>Melitta</a:t>
            </a:r>
            <a:r>
              <a:rPr lang="es-ES" dirty="0" smtClean="0">
                <a:solidFill>
                  <a:srgbClr val="800080"/>
                </a:solidFill>
                <a:latin typeface="Trebuchet MS" pitchFamily="34" charset="0"/>
              </a:rPr>
              <a:t> Benz </a:t>
            </a:r>
            <a:r>
              <a:rPr lang="en-GB" sz="3200" dirty="0" smtClean="0">
                <a:solidFill>
                  <a:srgbClr val="800080"/>
                </a:solidFill>
                <a:latin typeface="Trebuchet MS" pitchFamily="34" charset="0"/>
              </a:rPr>
              <a:t>(</a:t>
            </a:r>
            <a:r>
              <a:rPr lang="en-GB" sz="3200" dirty="0">
                <a:solidFill>
                  <a:srgbClr val="800080"/>
                </a:solidFill>
                <a:latin typeface="Trebuchet MS" pitchFamily="34" charset="0"/>
              </a:rPr>
              <a:t>1873-1950)</a:t>
            </a:r>
          </a:p>
        </p:txBody>
      </p:sp>
      <p:pic>
        <p:nvPicPr>
          <p:cNvPr id="10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22537" name="Picture 9" descr="Fran Allen accepts kind words from friends and colleagues at A Watson Working Women's Network event in her honor.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09875" y="2036348"/>
            <a:ext cx="3762326" cy="455378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0"/>
            <a:ext cx="1619672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955748" y="-27384"/>
            <a:ext cx="1656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53616"/>
            <a:ext cx="7772400" cy="1091208"/>
          </a:xfrm>
        </p:spPr>
        <p:txBody>
          <a:bodyPr/>
          <a:lstStyle/>
          <a:p>
            <a:r>
              <a:rPr lang="en-GB" b="1" dirty="0" smtClean="0">
                <a:solidFill>
                  <a:srgbClr val="800080"/>
                </a:solidFill>
                <a:latin typeface="Trebuchet MS" pitchFamily="34" charset="0"/>
              </a:rPr>
              <a:t>WOMEN IN TECHNOLOGY</a:t>
            </a:r>
            <a:br>
              <a:rPr lang="en-GB" b="1" dirty="0" smtClean="0">
                <a:solidFill>
                  <a:srgbClr val="800080"/>
                </a:solidFill>
                <a:latin typeface="Trebuchet MS" pitchFamily="34" charset="0"/>
              </a:rPr>
            </a:br>
            <a:r>
              <a:rPr lang="en-GB" sz="3600" dirty="0" smtClean="0">
                <a:solidFill>
                  <a:srgbClr val="800080"/>
                </a:solidFill>
                <a:latin typeface="Trebuchet MS" pitchFamily="34" charset="0"/>
              </a:rPr>
              <a:t>Fran </a:t>
            </a:r>
            <a:r>
              <a:rPr lang="en-GB" sz="3600" dirty="0">
                <a:solidFill>
                  <a:srgbClr val="800080"/>
                </a:solidFill>
                <a:latin typeface="Trebuchet MS" pitchFamily="34" charset="0"/>
              </a:rPr>
              <a:t>Allen</a:t>
            </a:r>
          </a:p>
        </p:txBody>
      </p:sp>
      <p:pic>
        <p:nvPicPr>
          <p:cNvPr id="7" name="Picture 2" descr="http://www.unioviedo.es/xray/RX2/imagenes/uniovi-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31" y="42636"/>
            <a:ext cx="1290162" cy="117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ycimagen">
  <a:themeElements>
    <a:clrScheme name="umycimage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mycimag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ycimage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ycimage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ycimage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ycimage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ycimag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ycimag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ycimag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Settings\alicia.miyares\Datos de programa\Microsoft\Plantillas\umycimagen.pot</Template>
  <TotalTime>462</TotalTime>
  <Words>710</Words>
  <Application>Microsoft Office PowerPoint</Application>
  <PresentationFormat>Apresentação no Ecrã (4:3)</PresentationFormat>
  <Paragraphs>85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2" baseType="lpstr">
      <vt:lpstr>umycimagen</vt:lpstr>
      <vt:lpstr>Apresentação do PowerPoint</vt:lpstr>
      <vt:lpstr>I. WOMEN OF SCIENCE</vt:lpstr>
      <vt:lpstr>Women of all kinds of science: </vt:lpstr>
      <vt:lpstr>Apresentação do PowerPoint</vt:lpstr>
      <vt:lpstr>HYPATIA of ALEXANDRIA (370-415)</vt:lpstr>
      <vt:lpstr> WOMEN AND THOUGHT Mary Wollstonecraft  </vt:lpstr>
      <vt:lpstr>Mary Wollstonecraft (1759-1797)</vt:lpstr>
      <vt:lpstr>WOMEN AND TECHNOLOGY Melitta Benz (1873-1950)</vt:lpstr>
      <vt:lpstr>WOMEN IN TECHNOLOGY Fran Allen</vt:lpstr>
      <vt:lpstr>Fran Allen</vt:lpstr>
      <vt:lpstr>WOMEN AND THE ARTS</vt:lpstr>
      <vt:lpstr>II. WOMEN IN SCIENCE </vt:lpstr>
      <vt:lpstr>White, middle-aged male = norm</vt:lpstr>
      <vt:lpstr>Women’s Hearts</vt:lpstr>
      <vt:lpstr>Man = norm, Woman = sexed being</vt:lpstr>
      <vt:lpstr>Publically financed research should NOT accept:</vt:lpstr>
      <vt:lpstr>III. SCIENCE with WOMEN</vt:lpstr>
      <vt:lpstr>DEGENDERING SCIENCE = ELIMINATING SEXIST BIAS</vt:lpstr>
      <vt:lpstr>De/gendered Science     Feminiscience</vt:lpstr>
      <vt:lpstr>How can we degender science?</vt:lpstr>
      <vt:lpstr>Moito obrigada</vt:lpstr>
    </vt:vector>
  </TitlesOfParts>
  <Company>mec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Alicia Miyares</dc:creator>
  <cp:lastModifiedBy>cieg  2013</cp:lastModifiedBy>
  <cp:revision>65</cp:revision>
  <dcterms:created xsi:type="dcterms:W3CDTF">2012-05-16T15:18:18Z</dcterms:created>
  <dcterms:modified xsi:type="dcterms:W3CDTF">2015-04-30T11:04:13Z</dcterms:modified>
</cp:coreProperties>
</file>