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3" r:id="rId9"/>
    <p:sldId id="265" r:id="rId10"/>
    <p:sldId id="266" r:id="rId11"/>
    <p:sldId id="267" r:id="rId12"/>
    <p:sldId id="264" r:id="rId13"/>
    <p:sldId id="275" r:id="rId14"/>
    <p:sldId id="268" r:id="rId15"/>
    <p:sldId id="269" r:id="rId16"/>
    <p:sldId id="270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104" d="100"/>
          <a:sy n="104" d="100"/>
        </p:scale>
        <p:origin x="-1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eua-ad-01\FolderRedirection\thomasj\Desktop\Statistics\Female%20rectors_EUA_15020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eua-ad-01\FolderRedirection\thomasj\Desktop\Statistics\Vice%20rectors_15020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ua-ad-01\FolderRedirection\thomasj\Desktop\Statistics\Women%20in%20university%20leadership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Male and female rectors per country (20 countries with female rectors out of 46)</a:t>
            </a:r>
            <a:endParaRPr lang="en-GB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'per country'!$H$1</c:f>
              <c:strCache>
                <c:ptCount val="1"/>
                <c:pt idx="0">
                  <c:v>% of female rectors</c:v>
                </c:pt>
              </c:strCache>
            </c:strRef>
          </c:tx>
          <c:invertIfNegative val="0"/>
          <c:cat>
            <c:strRef>
              <c:f>'per country'!$E$2:$E$21</c:f>
              <c:strCache>
                <c:ptCount val="20"/>
                <c:pt idx="0">
                  <c:v>Sweden</c:v>
                </c:pt>
                <c:pt idx="1">
                  <c:v>Norway</c:v>
                </c:pt>
                <c:pt idx="2">
                  <c:v>Austria</c:v>
                </c:pt>
                <c:pt idx="3">
                  <c:v>Finland</c:v>
                </c:pt>
                <c:pt idx="4">
                  <c:v>Slovakia</c:v>
                </c:pt>
                <c:pt idx="5">
                  <c:v>Russia*</c:v>
                </c:pt>
                <c:pt idx="6">
                  <c:v>Bulgaria</c:v>
                </c:pt>
                <c:pt idx="7">
                  <c:v>United Kingdom*</c:v>
                </c:pt>
                <c:pt idx="8">
                  <c:v>Germany</c:v>
                </c:pt>
                <c:pt idx="9">
                  <c:v>Switzerland</c:v>
                </c:pt>
                <c:pt idx="10">
                  <c:v>Netherlands</c:v>
                </c:pt>
                <c:pt idx="11">
                  <c:v>Spain</c:v>
                </c:pt>
                <c:pt idx="12">
                  <c:v>Portugal</c:v>
                </c:pt>
                <c:pt idx="13">
                  <c:v>France</c:v>
                </c:pt>
                <c:pt idx="14">
                  <c:v>Czech Republic</c:v>
                </c:pt>
                <c:pt idx="15">
                  <c:v>Belgium</c:v>
                </c:pt>
                <c:pt idx="16">
                  <c:v>Turkey</c:v>
                </c:pt>
                <c:pt idx="17">
                  <c:v>Greece</c:v>
                </c:pt>
                <c:pt idx="18">
                  <c:v>Ukraine</c:v>
                </c:pt>
                <c:pt idx="19">
                  <c:v>Italy</c:v>
                </c:pt>
              </c:strCache>
            </c:strRef>
          </c:cat>
          <c:val>
            <c:numRef>
              <c:f>'per country'!$H$2:$H$21</c:f>
              <c:numCache>
                <c:formatCode>0%</c:formatCode>
                <c:ptCount val="20"/>
                <c:pt idx="0">
                  <c:v>0.47826086956521763</c:v>
                </c:pt>
                <c:pt idx="1">
                  <c:v>0.33333333333333337</c:v>
                </c:pt>
                <c:pt idx="2">
                  <c:v>0.30000000000000027</c:v>
                </c:pt>
                <c:pt idx="3">
                  <c:v>0.28571428571428603</c:v>
                </c:pt>
                <c:pt idx="4">
                  <c:v>0.21428571428571427</c:v>
                </c:pt>
                <c:pt idx="5">
                  <c:v>0.18181818181818202</c:v>
                </c:pt>
                <c:pt idx="6">
                  <c:v>0.18181818181818202</c:v>
                </c:pt>
                <c:pt idx="7">
                  <c:v>0.18181818181818199</c:v>
                </c:pt>
                <c:pt idx="8">
                  <c:v>0.18072289156626536</c:v>
                </c:pt>
                <c:pt idx="9">
                  <c:v>0.14285714285714302</c:v>
                </c:pt>
                <c:pt idx="10">
                  <c:v>0.13333333333333341</c:v>
                </c:pt>
                <c:pt idx="11">
                  <c:v>0.12244897959183668</c:v>
                </c:pt>
                <c:pt idx="12">
                  <c:v>0.11764705882352949</c:v>
                </c:pt>
                <c:pt idx="13">
                  <c:v>0.1136363636363636</c:v>
                </c:pt>
                <c:pt idx="14">
                  <c:v>9.5238095238095316E-2</c:v>
                </c:pt>
                <c:pt idx="15">
                  <c:v>9.090909090909105E-2</c:v>
                </c:pt>
                <c:pt idx="16">
                  <c:v>8.1632653061224525E-2</c:v>
                </c:pt>
                <c:pt idx="17">
                  <c:v>7.142857142857148E-2</c:v>
                </c:pt>
                <c:pt idx="18">
                  <c:v>6.6666666666666693E-2</c:v>
                </c:pt>
                <c:pt idx="19">
                  <c:v>5.0847457627118717E-2</c:v>
                </c:pt>
              </c:numCache>
            </c:numRef>
          </c:val>
        </c:ser>
        <c:ser>
          <c:idx val="1"/>
          <c:order val="1"/>
          <c:tx>
            <c:strRef>
              <c:f>'per country'!$I$1</c:f>
              <c:strCache>
                <c:ptCount val="1"/>
                <c:pt idx="0">
                  <c:v>%of male rectors</c:v>
                </c:pt>
              </c:strCache>
            </c:strRef>
          </c:tx>
          <c:invertIfNegative val="0"/>
          <c:cat>
            <c:strRef>
              <c:f>'per country'!$E$2:$E$21</c:f>
              <c:strCache>
                <c:ptCount val="20"/>
                <c:pt idx="0">
                  <c:v>Sweden</c:v>
                </c:pt>
                <c:pt idx="1">
                  <c:v>Norway</c:v>
                </c:pt>
                <c:pt idx="2">
                  <c:v>Austria</c:v>
                </c:pt>
                <c:pt idx="3">
                  <c:v>Finland</c:v>
                </c:pt>
                <c:pt idx="4">
                  <c:v>Slovakia</c:v>
                </c:pt>
                <c:pt idx="5">
                  <c:v>Russia*</c:v>
                </c:pt>
                <c:pt idx="6">
                  <c:v>Bulgaria</c:v>
                </c:pt>
                <c:pt idx="7">
                  <c:v>United Kingdom*</c:v>
                </c:pt>
                <c:pt idx="8">
                  <c:v>Germany</c:v>
                </c:pt>
                <c:pt idx="9">
                  <c:v>Switzerland</c:v>
                </c:pt>
                <c:pt idx="10">
                  <c:v>Netherlands</c:v>
                </c:pt>
                <c:pt idx="11">
                  <c:v>Spain</c:v>
                </c:pt>
                <c:pt idx="12">
                  <c:v>Portugal</c:v>
                </c:pt>
                <c:pt idx="13">
                  <c:v>France</c:v>
                </c:pt>
                <c:pt idx="14">
                  <c:v>Czech Republic</c:v>
                </c:pt>
                <c:pt idx="15">
                  <c:v>Belgium</c:v>
                </c:pt>
                <c:pt idx="16">
                  <c:v>Turkey</c:v>
                </c:pt>
                <c:pt idx="17">
                  <c:v>Greece</c:v>
                </c:pt>
                <c:pt idx="18">
                  <c:v>Ukraine</c:v>
                </c:pt>
                <c:pt idx="19">
                  <c:v>Italy</c:v>
                </c:pt>
              </c:strCache>
            </c:strRef>
          </c:cat>
          <c:val>
            <c:numRef>
              <c:f>'per country'!$I$2:$I$21</c:f>
              <c:numCache>
                <c:formatCode>0%</c:formatCode>
                <c:ptCount val="20"/>
                <c:pt idx="0">
                  <c:v>0.52173913043478326</c:v>
                </c:pt>
                <c:pt idx="1">
                  <c:v>0.66666666666666663</c:v>
                </c:pt>
                <c:pt idx="2">
                  <c:v>0.70000000000000051</c:v>
                </c:pt>
                <c:pt idx="3">
                  <c:v>0.71428571428571463</c:v>
                </c:pt>
                <c:pt idx="4">
                  <c:v>0.78571428571428559</c:v>
                </c:pt>
                <c:pt idx="5">
                  <c:v>0.81818181818181879</c:v>
                </c:pt>
                <c:pt idx="6">
                  <c:v>0.81818181818181879</c:v>
                </c:pt>
                <c:pt idx="7">
                  <c:v>0.8181818181818189</c:v>
                </c:pt>
                <c:pt idx="8">
                  <c:v>0.81927710843373491</c:v>
                </c:pt>
                <c:pt idx="9">
                  <c:v>0.85714285714285765</c:v>
                </c:pt>
                <c:pt idx="10">
                  <c:v>0.8666666666666667</c:v>
                </c:pt>
                <c:pt idx="11">
                  <c:v>0.87755102040816391</c:v>
                </c:pt>
                <c:pt idx="12">
                  <c:v>0.88235294117647056</c:v>
                </c:pt>
                <c:pt idx="13">
                  <c:v>0.8863636363636368</c:v>
                </c:pt>
                <c:pt idx="14">
                  <c:v>0.90476190476190421</c:v>
                </c:pt>
                <c:pt idx="15">
                  <c:v>0.90909090909090906</c:v>
                </c:pt>
                <c:pt idx="16">
                  <c:v>0.91836734693877553</c:v>
                </c:pt>
                <c:pt idx="17">
                  <c:v>0.9285714285714286</c:v>
                </c:pt>
                <c:pt idx="18">
                  <c:v>0.93333333333333335</c:v>
                </c:pt>
                <c:pt idx="19">
                  <c:v>0.9491525423728816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3974784"/>
        <c:axId val="41364288"/>
      </c:barChart>
      <c:catAx>
        <c:axId val="3397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364288"/>
        <c:crosses val="autoZero"/>
        <c:auto val="1"/>
        <c:lblAlgn val="ctr"/>
        <c:lblOffset val="100"/>
        <c:noMultiLvlLbl val="0"/>
      </c:catAx>
      <c:valAx>
        <c:axId val="413642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397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52005794357873"/>
          <c:y val="0.26889789921678131"/>
          <c:w val="0.17490799305824511"/>
          <c:h val="0.120072466041346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pt-PT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GB" sz="2400" baseline="0" dirty="0"/>
              <a:t>Male and female vice </a:t>
            </a:r>
            <a:r>
              <a:rPr lang="en-GB" sz="2400" baseline="0" dirty="0" smtClean="0"/>
              <a:t>rectors</a:t>
            </a:r>
            <a:endParaRPr lang="en-GB" sz="2400" baseline="0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Graph!$K$3</c:f>
              <c:strCache>
                <c:ptCount val="1"/>
                <c:pt idx="0">
                  <c:v>% of female VRs</c:v>
                </c:pt>
              </c:strCache>
            </c:strRef>
          </c:tx>
          <c:invertIfNegative val="0"/>
          <c:cat>
            <c:strRef>
              <c:f>Graph!$H$4:$H$29</c:f>
              <c:strCache>
                <c:ptCount val="26"/>
                <c:pt idx="0">
                  <c:v>Latvia</c:v>
                </c:pt>
                <c:pt idx="1">
                  <c:v>Norway</c:v>
                </c:pt>
                <c:pt idx="2">
                  <c:v>Slovenia</c:v>
                </c:pt>
                <c:pt idx="3">
                  <c:v>Croatia</c:v>
                </c:pt>
                <c:pt idx="4">
                  <c:v>Austria</c:v>
                </c:pt>
                <c:pt idx="5">
                  <c:v>Finland</c:v>
                </c:pt>
                <c:pt idx="6">
                  <c:v>Ireland</c:v>
                </c:pt>
                <c:pt idx="7">
                  <c:v>Sweden</c:v>
                </c:pt>
                <c:pt idx="8">
                  <c:v>Estonia</c:v>
                </c:pt>
                <c:pt idx="9">
                  <c:v>Bulgaria</c:v>
                </c:pt>
                <c:pt idx="10">
                  <c:v>Spain</c:v>
                </c:pt>
                <c:pt idx="11">
                  <c:v>Denmark</c:v>
                </c:pt>
                <c:pt idx="12">
                  <c:v>Netherlands</c:v>
                </c:pt>
                <c:pt idx="13">
                  <c:v>Germany</c:v>
                </c:pt>
                <c:pt idx="14">
                  <c:v>Italy</c:v>
                </c:pt>
                <c:pt idx="15">
                  <c:v>Romania</c:v>
                </c:pt>
                <c:pt idx="16">
                  <c:v>Lithuania</c:v>
                </c:pt>
                <c:pt idx="17">
                  <c:v>France</c:v>
                </c:pt>
                <c:pt idx="18">
                  <c:v>Hungary</c:v>
                </c:pt>
                <c:pt idx="19">
                  <c:v>Slovakia</c:v>
                </c:pt>
                <c:pt idx="20">
                  <c:v>United Kingdom</c:v>
                </c:pt>
                <c:pt idx="21">
                  <c:v>Poland</c:v>
                </c:pt>
                <c:pt idx="22">
                  <c:v>Belgium</c:v>
                </c:pt>
                <c:pt idx="23">
                  <c:v>Czech Republic</c:v>
                </c:pt>
                <c:pt idx="24">
                  <c:v>Portugal</c:v>
                </c:pt>
                <c:pt idx="25">
                  <c:v>Greece</c:v>
                </c:pt>
              </c:strCache>
            </c:strRef>
          </c:cat>
          <c:val>
            <c:numRef>
              <c:f>Graph!$K$4:$K$29</c:f>
              <c:numCache>
                <c:formatCode>0%</c:formatCode>
                <c:ptCount val="26"/>
                <c:pt idx="0">
                  <c:v>0.66666666666666663</c:v>
                </c:pt>
                <c:pt idx="1">
                  <c:v>0.5</c:v>
                </c:pt>
                <c:pt idx="2">
                  <c:v>0.5</c:v>
                </c:pt>
                <c:pt idx="3">
                  <c:v>0.45454545454545453</c:v>
                </c:pt>
                <c:pt idx="4">
                  <c:v>0.44444444444444442</c:v>
                </c:pt>
                <c:pt idx="5">
                  <c:v>0.43478260869565266</c:v>
                </c:pt>
                <c:pt idx="6">
                  <c:v>0.4</c:v>
                </c:pt>
                <c:pt idx="7">
                  <c:v>0.39130434782608742</c:v>
                </c:pt>
                <c:pt idx="8">
                  <c:v>0.37500000000000028</c:v>
                </c:pt>
                <c:pt idx="9">
                  <c:v>0.36666666666666703</c:v>
                </c:pt>
                <c:pt idx="10">
                  <c:v>0.34677419354838712</c:v>
                </c:pt>
                <c:pt idx="11">
                  <c:v>0.28571428571428603</c:v>
                </c:pt>
                <c:pt idx="12">
                  <c:v>0.27272727272727282</c:v>
                </c:pt>
                <c:pt idx="13">
                  <c:v>0.27083333333333326</c:v>
                </c:pt>
                <c:pt idx="14">
                  <c:v>0.27</c:v>
                </c:pt>
                <c:pt idx="15">
                  <c:v>0.26923076923076938</c:v>
                </c:pt>
                <c:pt idx="16">
                  <c:v>0.26315789473684231</c:v>
                </c:pt>
                <c:pt idx="17">
                  <c:v>0.23300970873786425</c:v>
                </c:pt>
                <c:pt idx="18">
                  <c:v>0.23076923076923106</c:v>
                </c:pt>
                <c:pt idx="19">
                  <c:v>0.23076923076923106</c:v>
                </c:pt>
                <c:pt idx="20">
                  <c:v>0.21705426356589175</c:v>
                </c:pt>
                <c:pt idx="21">
                  <c:v>0.19791666666666671</c:v>
                </c:pt>
                <c:pt idx="22">
                  <c:v>0.18750000000000014</c:v>
                </c:pt>
                <c:pt idx="23">
                  <c:v>0.18367346938775511</c:v>
                </c:pt>
                <c:pt idx="24">
                  <c:v>0.18181818181818202</c:v>
                </c:pt>
                <c:pt idx="25">
                  <c:v>0.17391304347826114</c:v>
                </c:pt>
              </c:numCache>
            </c:numRef>
          </c:val>
        </c:ser>
        <c:ser>
          <c:idx val="1"/>
          <c:order val="1"/>
          <c:tx>
            <c:strRef>
              <c:f>Graph!$L$3</c:f>
              <c:strCache>
                <c:ptCount val="1"/>
                <c:pt idx="0">
                  <c:v>% of male VRs</c:v>
                </c:pt>
              </c:strCache>
            </c:strRef>
          </c:tx>
          <c:invertIfNegative val="0"/>
          <c:cat>
            <c:strRef>
              <c:f>Graph!$H$4:$H$29</c:f>
              <c:strCache>
                <c:ptCount val="26"/>
                <c:pt idx="0">
                  <c:v>Latvia</c:v>
                </c:pt>
                <c:pt idx="1">
                  <c:v>Norway</c:v>
                </c:pt>
                <c:pt idx="2">
                  <c:v>Slovenia</c:v>
                </c:pt>
                <c:pt idx="3">
                  <c:v>Croatia</c:v>
                </c:pt>
                <c:pt idx="4">
                  <c:v>Austria</c:v>
                </c:pt>
                <c:pt idx="5">
                  <c:v>Finland</c:v>
                </c:pt>
                <c:pt idx="6">
                  <c:v>Ireland</c:v>
                </c:pt>
                <c:pt idx="7">
                  <c:v>Sweden</c:v>
                </c:pt>
                <c:pt idx="8">
                  <c:v>Estonia</c:v>
                </c:pt>
                <c:pt idx="9">
                  <c:v>Bulgaria</c:v>
                </c:pt>
                <c:pt idx="10">
                  <c:v>Spain</c:v>
                </c:pt>
                <c:pt idx="11">
                  <c:v>Denmark</c:v>
                </c:pt>
                <c:pt idx="12">
                  <c:v>Netherlands</c:v>
                </c:pt>
                <c:pt idx="13">
                  <c:v>Germany</c:v>
                </c:pt>
                <c:pt idx="14">
                  <c:v>Italy</c:v>
                </c:pt>
                <c:pt idx="15">
                  <c:v>Romania</c:v>
                </c:pt>
                <c:pt idx="16">
                  <c:v>Lithuania</c:v>
                </c:pt>
                <c:pt idx="17">
                  <c:v>France</c:v>
                </c:pt>
                <c:pt idx="18">
                  <c:v>Hungary</c:v>
                </c:pt>
                <c:pt idx="19">
                  <c:v>Slovakia</c:v>
                </c:pt>
                <c:pt idx="20">
                  <c:v>United Kingdom</c:v>
                </c:pt>
                <c:pt idx="21">
                  <c:v>Poland</c:v>
                </c:pt>
                <c:pt idx="22">
                  <c:v>Belgium</c:v>
                </c:pt>
                <c:pt idx="23">
                  <c:v>Czech Republic</c:v>
                </c:pt>
                <c:pt idx="24">
                  <c:v>Portugal</c:v>
                </c:pt>
                <c:pt idx="25">
                  <c:v>Greece</c:v>
                </c:pt>
              </c:strCache>
            </c:strRef>
          </c:cat>
          <c:val>
            <c:numRef>
              <c:f>Graph!$L$4:$L$29</c:f>
              <c:numCache>
                <c:formatCode>0%</c:formatCode>
                <c:ptCount val="26"/>
                <c:pt idx="0">
                  <c:v>0.33333333333333331</c:v>
                </c:pt>
                <c:pt idx="1">
                  <c:v>0.5</c:v>
                </c:pt>
                <c:pt idx="2">
                  <c:v>0.5</c:v>
                </c:pt>
                <c:pt idx="3">
                  <c:v>0.54545454545454541</c:v>
                </c:pt>
                <c:pt idx="4">
                  <c:v>0.55555555555555569</c:v>
                </c:pt>
                <c:pt idx="5">
                  <c:v>0.56521739130434756</c:v>
                </c:pt>
                <c:pt idx="6">
                  <c:v>0.60000000000000053</c:v>
                </c:pt>
                <c:pt idx="7">
                  <c:v>0.60869565217391464</c:v>
                </c:pt>
                <c:pt idx="8">
                  <c:v>0.62500000000000056</c:v>
                </c:pt>
                <c:pt idx="9">
                  <c:v>0.63333333333333364</c:v>
                </c:pt>
                <c:pt idx="10">
                  <c:v>0.65322580645161399</c:v>
                </c:pt>
                <c:pt idx="11">
                  <c:v>0.71428571428571463</c:v>
                </c:pt>
                <c:pt idx="12">
                  <c:v>0.72727272727272729</c:v>
                </c:pt>
                <c:pt idx="13">
                  <c:v>0.72916666666666652</c:v>
                </c:pt>
                <c:pt idx="14">
                  <c:v>0.73000000000000054</c:v>
                </c:pt>
                <c:pt idx="15">
                  <c:v>0.73076923076923073</c:v>
                </c:pt>
                <c:pt idx="16">
                  <c:v>0.73684210526315785</c:v>
                </c:pt>
                <c:pt idx="17">
                  <c:v>0.76699029126213658</c:v>
                </c:pt>
                <c:pt idx="18">
                  <c:v>0.76923076923076927</c:v>
                </c:pt>
                <c:pt idx="19">
                  <c:v>0.76923076923076927</c:v>
                </c:pt>
                <c:pt idx="20">
                  <c:v>0.78294573643410981</c:v>
                </c:pt>
                <c:pt idx="21">
                  <c:v>0.8020833333333337</c:v>
                </c:pt>
                <c:pt idx="22">
                  <c:v>0.8125</c:v>
                </c:pt>
                <c:pt idx="23">
                  <c:v>0.81632653061224458</c:v>
                </c:pt>
                <c:pt idx="24">
                  <c:v>0.8181818181818189</c:v>
                </c:pt>
                <c:pt idx="25">
                  <c:v>0.82608695652173914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3973248"/>
        <c:axId val="41367168"/>
      </c:barChart>
      <c:catAx>
        <c:axId val="33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367168"/>
        <c:crosses val="autoZero"/>
        <c:auto val="1"/>
        <c:lblAlgn val="ctr"/>
        <c:lblOffset val="100"/>
        <c:noMultiLvlLbl val="0"/>
      </c:catAx>
      <c:valAx>
        <c:axId val="4136716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397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50637913681838"/>
          <c:y val="0.32202461761245527"/>
          <c:w val="0.1289622925423802"/>
          <c:h val="0.1039247895737172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% of women in university</a:t>
            </a:r>
            <a:r>
              <a:rPr lang="en-US" baseline="0" dirty="0"/>
              <a:t> leadership </a:t>
            </a:r>
            <a:r>
              <a:rPr lang="en-US" baseline="0" dirty="0" smtClean="0"/>
              <a:t>positions</a:t>
            </a:r>
            <a:endParaRPr lang="en-US" baseline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 of women</c:v>
          </c:tx>
          <c:invertIfNegative val="0"/>
          <c:cat>
            <c:strRef>
              <c:f>Sheet1!$B$3:$E$3</c:f>
              <c:strCache>
                <c:ptCount val="4"/>
                <c:pt idx="0">
                  <c:v>Rectors</c:v>
                </c:pt>
                <c:pt idx="1">
                  <c:v>Vice rectors</c:v>
                </c:pt>
                <c:pt idx="2">
                  <c:v>Head of administration</c:v>
                </c:pt>
                <c:pt idx="3">
                  <c:v>Total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0.12762973352033671</c:v>
                </c:pt>
                <c:pt idx="1">
                  <c:v>0.24686716791979949</c:v>
                </c:pt>
                <c:pt idx="2">
                  <c:v>0.56553079947575358</c:v>
                </c:pt>
                <c:pt idx="3">
                  <c:v>0.33215796897038108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28800"/>
        <c:axId val="70795840"/>
      </c:barChart>
      <c:catAx>
        <c:axId val="7802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70795840"/>
        <c:crosses val="autoZero"/>
        <c:auto val="1"/>
        <c:lblAlgn val="ctr"/>
        <c:lblOffset val="100"/>
        <c:noMultiLvlLbl val="0"/>
      </c:catAx>
      <c:valAx>
        <c:axId val="70795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8028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pt-P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0.83654</cdr:x>
      <cdr:y>0.49153</cdr:y>
    </cdr:from>
    <cdr:to>
      <cdr:x>0.95348</cdr:x>
      <cdr:y>0.82717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6264696" y="2088232"/>
          <a:ext cx="875744" cy="1425961"/>
        </a:xfrm>
        <a:prstGeom xmlns:a="http://schemas.openxmlformats.org/drawingml/2006/main" prst="wedgeRectCallout">
          <a:avLst>
            <a:gd name="adj1" fmla="val -74303"/>
            <a:gd name="adj2" fmla="val -507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en-GB" sz="1000" dirty="0">
              <a:solidFill>
                <a:sysClr val="windowText" lastClr="000000"/>
              </a:solidFill>
            </a:rPr>
            <a:t>EU 27</a:t>
          </a:r>
          <a:r>
            <a:rPr lang="en-GB" sz="1000" baseline="0" dirty="0">
              <a:solidFill>
                <a:sysClr val="windowText" lastClr="000000"/>
              </a:solidFill>
            </a:rPr>
            <a:t> average % of grade A women in academia 2010 (</a:t>
          </a:r>
          <a:r>
            <a:rPr lang="en-GB" sz="1000" i="1" baseline="0" dirty="0">
              <a:solidFill>
                <a:sysClr val="windowText" lastClr="000000"/>
              </a:solidFill>
            </a:rPr>
            <a:t>She Figures 2012)</a:t>
          </a:r>
          <a:endParaRPr lang="en-GB" sz="10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0.06731</cdr:x>
      <cdr:y>0.66102</cdr:y>
    </cdr:from>
    <cdr:to>
      <cdr:x>0.78206</cdr:x>
      <cdr:y>0.66144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504056" y="2808312"/>
          <a:ext cx="5352643" cy="178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0.06297</cdr:x>
      <cdr:y>0.66897</cdr:y>
    </cdr:from>
    <cdr:to>
      <cdr:x>0.83835</cdr:x>
      <cdr:y>0.67069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510544" y="2956568"/>
          <a:ext cx="6286533" cy="760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ua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825625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t-PT" sz="4400" b="1" dirty="0" smtClean="0">
                <a:solidFill>
                  <a:srgbClr val="002060"/>
                </a:solidFill>
                <a:latin typeface="Arial Black" pitchFamily="34" charset="0"/>
              </a:rPr>
              <a:t>Impacto da Ciência</a:t>
            </a:r>
            <a:br>
              <a:rPr lang="pt-PT" sz="44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3733800" cy="914400"/>
          </a:xfrm>
        </p:spPr>
        <p:txBody>
          <a:bodyPr>
            <a:noAutofit/>
          </a:bodyPr>
          <a:lstStyle/>
          <a:p>
            <a:pPr algn="l"/>
            <a:r>
              <a:rPr lang="pt-PT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Maria Helena Nazaré</a:t>
            </a:r>
          </a:p>
          <a:p>
            <a:pPr algn="l"/>
            <a:r>
              <a:rPr lang="pt-PT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Presidente EUA, Reitora 2002-2010,</a:t>
            </a:r>
          </a:p>
          <a:p>
            <a:pPr algn="l"/>
            <a:r>
              <a:rPr lang="pt-PT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Universidade de Aveiro</a:t>
            </a:r>
          </a:p>
          <a:p>
            <a:pPr algn="l"/>
            <a:r>
              <a:rPr lang="pt-PT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Portugal</a:t>
            </a:r>
          </a:p>
          <a:p>
            <a:pPr algn="l"/>
            <a:endParaRPr lang="en-GB" sz="16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867841"/>
            <a:ext cx="3179064" cy="76155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Arial Black" pitchFamily="34" charset="0"/>
              </a:rPr>
              <a:t>Open access to research publications</a:t>
            </a:r>
            <a:endParaRPr lang="en-GB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2579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r_pic1.jpg"/>
          <p:cNvPicPr>
            <a:picLocks noChangeAspect="1"/>
          </p:cNvPicPr>
          <p:nvPr/>
        </p:nvPicPr>
        <p:blipFill>
          <a:blip r:embed="rId3" cstate="print"/>
          <a:srcRect t="16344" b="9560"/>
          <a:stretch>
            <a:fillRect/>
          </a:stretch>
        </p:blipFill>
        <p:spPr bwMode="auto">
          <a:xfrm>
            <a:off x="609600" y="1709738"/>
            <a:ext cx="7848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495675"/>
            <a:ext cx="8229600" cy="2828925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endParaRPr lang="en-GB" sz="1400" b="1" dirty="0" smtClean="0">
              <a:solidFill>
                <a:srgbClr val="002060"/>
              </a:solidFill>
            </a:endParaRP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OA transition must not increase costs – integration into grants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University self-archiving</a:t>
            </a: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The issue of data</a:t>
            </a:r>
          </a:p>
          <a:p>
            <a:pPr>
              <a:buNone/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GB" sz="1800" i="1" dirty="0" smtClean="0">
                <a:solidFill>
                  <a:srgbClr val="002060"/>
                </a:solidFill>
              </a:rPr>
              <a:t>EUA monitoring national developments and in dialogue publisher groups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Balance protection of individual data &amp; availability for research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irt_sirt_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304800" y="38100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Emergence of complex research issues requiring use of large “personal” datasets </a:t>
            </a:r>
          </a:p>
          <a:p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 Regulation must preserve access for scientific research</a:t>
            </a:r>
            <a:endParaRPr lang="en-GB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700" kern="0" dirty="0" err="1" smtClean="0">
                <a:solidFill>
                  <a:srgbClr val="332586"/>
                </a:solidFill>
                <a:effectLst/>
                <a:latin typeface="Arial Black" pitchFamily="34" charset="0"/>
              </a:rPr>
              <a:t>Igualdade</a:t>
            </a:r>
            <a:r>
              <a:rPr lang="en-GB" sz="3700" kern="0" dirty="0" smtClean="0">
                <a:solidFill>
                  <a:srgbClr val="332586"/>
                </a:solidFill>
                <a:effectLst/>
                <a:latin typeface="Arial Black" pitchFamily="34" charset="0"/>
              </a:rPr>
              <a:t> de </a:t>
            </a:r>
            <a:r>
              <a:rPr lang="en-GB" sz="3700" kern="0" dirty="0" err="1" smtClean="0">
                <a:solidFill>
                  <a:srgbClr val="332586"/>
                </a:solidFill>
                <a:effectLst/>
                <a:latin typeface="Arial Black" pitchFamily="34" charset="0"/>
              </a:rPr>
              <a:t>Género</a:t>
            </a:r>
            <a:r>
              <a:rPr lang="en-GB" sz="3700" kern="0" dirty="0" smtClean="0">
                <a:solidFill>
                  <a:srgbClr val="332586"/>
                </a:solidFill>
                <a:effectLst/>
                <a:latin typeface="Arial Black" pitchFamily="34" charset="0"/>
              </a:rPr>
              <a:t/>
            </a:r>
            <a:br>
              <a:rPr lang="en-GB" sz="3700" kern="0" dirty="0" smtClean="0">
                <a:solidFill>
                  <a:srgbClr val="332586"/>
                </a:solidFill>
                <a:effectLst/>
                <a:latin typeface="Arial Black" pitchFamily="34" charset="0"/>
              </a:rPr>
            </a:br>
            <a:r>
              <a:rPr lang="en-GB" sz="3700" kern="0" dirty="0" smtClean="0">
                <a:solidFill>
                  <a:srgbClr val="332586"/>
                </a:solidFill>
                <a:effectLst/>
                <a:latin typeface="Arial Black" pitchFamily="34" charset="0"/>
              </a:rPr>
              <a:t> </a:t>
            </a:r>
            <a:r>
              <a:rPr lang="en-GB" sz="3700" kern="0" dirty="0" err="1" smtClean="0">
                <a:solidFill>
                  <a:srgbClr val="332586"/>
                </a:solidFill>
                <a:effectLst/>
                <a:latin typeface="Arial Black" pitchFamily="34" charset="0"/>
              </a:rPr>
              <a:t>Politicas</a:t>
            </a:r>
            <a:r>
              <a:rPr lang="en-GB" sz="3700" kern="0" dirty="0" smtClean="0">
                <a:solidFill>
                  <a:srgbClr val="332586"/>
                </a:solidFill>
                <a:effectLst/>
                <a:latin typeface="Arial Black" pitchFamily="34" charset="0"/>
              </a:rPr>
              <a:t> e </a:t>
            </a:r>
            <a:r>
              <a:rPr lang="en-GB" sz="3700" kern="0" dirty="0" err="1" smtClean="0">
                <a:solidFill>
                  <a:srgbClr val="332586"/>
                </a:solidFill>
                <a:effectLst/>
                <a:latin typeface="Arial Black" pitchFamily="34" charset="0"/>
              </a:rPr>
              <a:t>práticas</a:t>
            </a:r>
            <a:endParaRPr lang="en-GB" sz="3700" dirty="0">
              <a:latin typeface="Arial Black" pitchFamily="34" charset="0"/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2484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Chart 4"/>
          <p:cNvGraphicFramePr>
            <a:graphicFrameLocks/>
          </p:cNvGraphicFramePr>
          <p:nvPr/>
        </p:nvGraphicFramePr>
        <p:xfrm>
          <a:off x="-50800" y="1447800"/>
          <a:ext cx="4854575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4852837" imgH="4999153" progId="Excel.Sheet.8">
                  <p:embed/>
                </p:oleObj>
              </mc:Choice>
              <mc:Fallback>
                <p:oleObj r:id="rId5" imgW="4852837" imgH="4999153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447800"/>
                        <a:ext cx="4854575" cy="499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Chart 6"/>
          <p:cNvGraphicFramePr>
            <a:graphicFrameLocks/>
          </p:cNvGraphicFramePr>
          <p:nvPr/>
        </p:nvGraphicFramePr>
        <p:xfrm>
          <a:off x="4578350" y="1600200"/>
          <a:ext cx="456565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8" imgW="4566300" imgH="4852837" progId="Excel.Sheet.8">
                  <p:embed/>
                </p:oleObj>
              </mc:Choice>
              <mc:Fallback>
                <p:oleObj r:id="rId8" imgW="4566300" imgH="4852837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1600200"/>
                        <a:ext cx="4565650" cy="485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EUA Data Base</a:t>
            </a:r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8013" cy="5181600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rgbClr val="002060"/>
                </a:solidFill>
              </a:rPr>
              <a:t>EUA – 834 members, 713 individual universities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EUA members and contacts are stored in a central database</a:t>
            </a:r>
          </a:p>
          <a:p>
            <a:pPr lvl="1"/>
            <a:r>
              <a:rPr lang="da-DK" sz="1600" dirty="0" smtClean="0">
                <a:solidFill>
                  <a:srgbClr val="002060"/>
                </a:solidFill>
              </a:rPr>
              <a:t>7921 individual entries for university staff</a:t>
            </a:r>
          </a:p>
          <a:p>
            <a:pPr lvl="1"/>
            <a:r>
              <a:rPr lang="da-DK" sz="1600" dirty="0" smtClean="0">
                <a:solidFill>
                  <a:srgbClr val="002060"/>
                </a:solidFill>
              </a:rPr>
              <a:t>17600 total entries – including (ideally) everyone that EUA is and has been in contact with</a:t>
            </a:r>
          </a:p>
          <a:p>
            <a:pPr lvl="1"/>
            <a:r>
              <a:rPr lang="da-DK" sz="1600" dirty="0" smtClean="0">
                <a:solidFill>
                  <a:srgbClr val="002060"/>
                </a:solidFill>
              </a:rPr>
              <a:t>Updated on a regular basis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The following data is based on the 4254 individual entries</a:t>
            </a:r>
          </a:p>
          <a:p>
            <a:pPr lvl="1"/>
            <a:r>
              <a:rPr lang="da-DK" sz="1600" dirty="0" smtClean="0">
                <a:solidFill>
                  <a:srgbClr val="002060"/>
                </a:solidFill>
              </a:rPr>
              <a:t>’executive head’ (VC, Rector, President), </a:t>
            </a:r>
          </a:p>
          <a:p>
            <a:pPr lvl="1"/>
            <a:r>
              <a:rPr lang="da-DK" sz="1600" dirty="0" smtClean="0">
                <a:solidFill>
                  <a:srgbClr val="002060"/>
                </a:solidFill>
              </a:rPr>
              <a:t>’vice rector/vice president’</a:t>
            </a:r>
          </a:p>
          <a:p>
            <a:pPr lvl="1"/>
            <a:r>
              <a:rPr lang="da-DK" sz="1600" dirty="0" smtClean="0">
                <a:solidFill>
                  <a:srgbClr val="002060"/>
                </a:solidFill>
              </a:rPr>
              <a:t>’head of communications/international office/research/quality assurance’ – head of administration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5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2484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Gender Balance in Academia Rectors N=574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8"/>
          <p:cNvGraphicFramePr/>
          <p:nvPr/>
        </p:nvGraphicFramePr>
        <p:xfrm>
          <a:off x="914400" y="1524000"/>
          <a:ext cx="7855024" cy="472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Gender Balance in Academia</a:t>
            </a:r>
            <a:br>
              <a:rPr lang="en-GB" sz="4000" dirty="0" smtClean="0">
                <a:solidFill>
                  <a:srgbClr val="002060"/>
                </a:solidFill>
              </a:rPr>
            </a:br>
            <a:r>
              <a:rPr lang="en-GB" sz="4000" dirty="0" smtClean="0">
                <a:solidFill>
                  <a:srgbClr val="002060"/>
                </a:solidFill>
              </a:rPr>
              <a:t> Vice Rectors N=1596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5"/>
          <p:cNvGraphicFramePr/>
          <p:nvPr/>
        </p:nvGraphicFramePr>
        <p:xfrm>
          <a:off x="685800" y="1676400"/>
          <a:ext cx="810768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</a:rPr>
              <a:t>Gender Balance in Academia</a:t>
            </a:r>
            <a:br>
              <a:rPr lang="en-GB" sz="4000" dirty="0" smtClean="0">
                <a:solidFill>
                  <a:srgbClr val="002060"/>
                </a:solidFill>
              </a:rPr>
            </a:br>
            <a:r>
              <a:rPr lang="en-GB" sz="4000" dirty="0" smtClean="0">
                <a:solidFill>
                  <a:srgbClr val="002060"/>
                </a:solidFill>
              </a:rPr>
              <a:t> All Leaders N=4254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1187624" y="1676400"/>
          <a:ext cx="7194376" cy="434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95672"/>
          </a:xfrm>
        </p:spPr>
        <p:txBody>
          <a:bodyPr>
            <a:normAutofit/>
          </a:bodyPr>
          <a:lstStyle/>
          <a:p>
            <a:r>
              <a:rPr lang="da-DK" dirty="0" smtClean="0">
                <a:solidFill>
                  <a:srgbClr val="002060"/>
                </a:solidFill>
              </a:rPr>
              <a:t>Universities are very male dominated institutions, however...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Compared to the small pool of eligible persons (grade A researchers)</a:t>
            </a:r>
          </a:p>
          <a:p>
            <a:pPr lvl="1"/>
            <a:r>
              <a:rPr lang="da-DK" dirty="0" smtClean="0">
                <a:solidFill>
                  <a:srgbClr val="002060"/>
                </a:solidFill>
              </a:rPr>
              <a:t>Female rectors are slightly underrepresented, considering that they are taken from the more senior Grade A researchers, where there are even fewer women</a:t>
            </a:r>
          </a:p>
          <a:p>
            <a:pPr lvl="1"/>
            <a:r>
              <a:rPr lang="da-DK" dirty="0" smtClean="0">
                <a:solidFill>
                  <a:srgbClr val="002060"/>
                </a:solidFill>
              </a:rPr>
              <a:t>The number of female vice rectors correspond to the number of eligible female staff</a:t>
            </a:r>
          </a:p>
          <a:p>
            <a:pPr lvl="1"/>
            <a:r>
              <a:rPr lang="da-DK" b="1" u="sng" dirty="0" smtClean="0">
                <a:solidFill>
                  <a:srgbClr val="002060"/>
                </a:solidFill>
              </a:rPr>
              <a:t>When the management position does not require the status of Grade A researcher, there is gender equality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solidFill>
                  <a:srgbClr val="002060"/>
                </a:solidFill>
              </a:rPr>
              <a:t>Conclusão 1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7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da-DK" sz="4000" dirty="0" smtClean="0">
                <a:solidFill>
                  <a:srgbClr val="002060"/>
                </a:solidFill>
              </a:rPr>
              <a:t>Universities are very male dominated institutions, however...</a:t>
            </a:r>
          </a:p>
          <a:p>
            <a:endParaRPr lang="da-DK" sz="4000" dirty="0" smtClean="0">
              <a:solidFill>
                <a:srgbClr val="002060"/>
              </a:solidFill>
            </a:endParaRPr>
          </a:p>
          <a:p>
            <a:r>
              <a:rPr lang="da-DK" sz="4000" dirty="0" smtClean="0">
                <a:solidFill>
                  <a:srgbClr val="002060"/>
                </a:solidFill>
              </a:rPr>
              <a:t>The bottleneck for female leaders seem to be getting the full professorship, rather than the management position</a:t>
            </a:r>
            <a:endParaRPr lang="en-GB" sz="4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da-DK" sz="4000" dirty="0" smtClean="0">
              <a:solidFill>
                <a:srgbClr val="002060"/>
              </a:solidFill>
            </a:endParaRPr>
          </a:p>
          <a:p>
            <a:endParaRPr lang="en-GB" sz="4000" dirty="0">
              <a:solidFill>
                <a:srgbClr val="00206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</a:rPr>
              <a:t>Conclusão</a:t>
            </a:r>
            <a:r>
              <a:rPr lang="en-GB" sz="4000" dirty="0" smtClean="0">
                <a:solidFill>
                  <a:srgbClr val="002060"/>
                </a:solidFill>
              </a:rPr>
              <a:t> 2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1817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</a:rPr>
              <a:t>Informação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dirty="0" err="1" smtClean="0">
                <a:solidFill>
                  <a:srgbClr val="002060"/>
                </a:solidFill>
              </a:rPr>
              <a:t>adicional</a:t>
            </a:r>
            <a:r>
              <a:rPr lang="en-GB" sz="4000" dirty="0" smtClean="0">
                <a:solidFill>
                  <a:srgbClr val="002060"/>
                </a:solidFill>
              </a:rPr>
              <a:t> </a:t>
            </a:r>
            <a:r>
              <a:rPr lang="en-GB" sz="4000" dirty="0" smtClean="0">
                <a:solidFill>
                  <a:srgbClr val="002060"/>
                </a:solidFill>
                <a:hlinkClick r:id="rId2"/>
              </a:rPr>
              <a:t>www.eua.be</a:t>
            </a:r>
            <a:endParaRPr lang="en-GB" sz="4000" dirty="0" smtClean="0">
              <a:solidFill>
                <a:srgbClr val="002060"/>
              </a:solidFill>
            </a:endParaRPr>
          </a:p>
          <a:p>
            <a:endParaRPr lang="en-GB" sz="4000" dirty="0" smtClean="0">
              <a:solidFill>
                <a:srgbClr val="002060"/>
              </a:solidFill>
            </a:endParaRPr>
          </a:p>
          <a:p>
            <a:r>
              <a:rPr lang="en-GB" sz="4000" dirty="0" err="1" smtClean="0">
                <a:solidFill>
                  <a:srgbClr val="002060"/>
                </a:solidFill>
              </a:rPr>
              <a:t>Contribuições</a:t>
            </a:r>
            <a:r>
              <a:rPr lang="en-GB" sz="4000" dirty="0" smtClean="0">
                <a:solidFill>
                  <a:srgbClr val="002060"/>
                </a:solidFill>
              </a:rPr>
              <a:t>: Lidia </a:t>
            </a:r>
            <a:r>
              <a:rPr lang="en-GB" sz="4000" dirty="0" err="1" smtClean="0">
                <a:solidFill>
                  <a:srgbClr val="002060"/>
                </a:solidFill>
              </a:rPr>
              <a:t>Borrel</a:t>
            </a:r>
            <a:r>
              <a:rPr lang="en-GB" sz="4000" dirty="0" smtClean="0">
                <a:solidFill>
                  <a:srgbClr val="002060"/>
                </a:solidFill>
              </a:rPr>
              <a:t>-Damien, Thomas Jorgenson.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5800" y="1219200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EUA</a:t>
            </a:r>
          </a:p>
          <a:p>
            <a:pPr>
              <a:buFont typeface="Wingdings" pitchFamily="2" charset="2"/>
              <a:buChar char="Ø"/>
            </a:pPr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Como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nos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vemos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O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esquece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Como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nos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vêm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Organização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Pan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Europeia</a:t>
            </a:r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Género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GB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Alguns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dados. </a:t>
            </a:r>
            <a:endParaRPr lang="en-GB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A </a:t>
            </a:r>
            <a:r>
              <a:rPr lang="en-GB" sz="4400" dirty="0" err="1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Universidade</a:t>
            </a:r>
            <a:r>
              <a:rPr lang="en-GB" sz="4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2015</a:t>
            </a:r>
            <a:br>
              <a:rPr lang="en-GB" sz="4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</a:br>
            <a:endParaRPr lang="en-GB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6764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Organização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governamental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34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Conferências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Reitores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850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universidades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47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países</a:t>
            </a:r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Milhões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estudantes</a:t>
            </a:r>
            <a:endParaRPr lang="en-GB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t-PT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EUA –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Voz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das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Universidades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Europeias</a:t>
            </a:r>
            <a:endParaRPr lang="en-GB" dirty="0"/>
          </a:p>
        </p:txBody>
      </p:sp>
      <p:pic>
        <p:nvPicPr>
          <p:cNvPr id="9" name="Picture 5" descr="Sorbon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6737"/>
            <a:ext cx="29162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ull-city-council-and-university-of-hull-archives-4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846262"/>
            <a:ext cx="29162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UMinho (9).previ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828800"/>
            <a:ext cx="3048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EUA – Debate e </a:t>
            </a:r>
            <a:r>
              <a:rPr lang="en-US" sz="4000" dirty="0" err="1" smtClean="0">
                <a:solidFill>
                  <a:srgbClr val="002060"/>
                </a:solidFill>
                <a:latin typeface="Arial Black" pitchFamily="34" charset="0"/>
              </a:rPr>
              <a:t>informação</a:t>
            </a:r>
            <a:endParaRPr lang="en-GB" dirty="0"/>
          </a:p>
        </p:txBody>
      </p:sp>
      <p:sp>
        <p:nvSpPr>
          <p:cNvPr id="4" name="Rectângulo 3"/>
          <p:cNvSpPr/>
          <p:nvPr/>
        </p:nvSpPr>
        <p:spPr>
          <a:xfrm>
            <a:off x="152400" y="3124200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fr-BE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00050">
              <a:buClr>
                <a:srgbClr val="FF9900"/>
              </a:buClr>
              <a:buFont typeface="Trebuchet MS" pitchFamily="34" charset="0"/>
              <a:buAutoNum type="romanUcPeriod"/>
            </a:pP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forum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debate 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aprendizagem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mútua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conferencias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seminários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projectos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serviços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especificos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BE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00050" algn="just">
              <a:buClr>
                <a:srgbClr val="FF9900"/>
              </a:buClr>
              <a:buFont typeface="Trebuchet MS" pitchFamily="34" charset="0"/>
              <a:buAutoNum type="romanUcPeriod"/>
            </a:pP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Produção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evidência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empírica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universidade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destinada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informar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desenho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políticas</a:t>
            </a:r>
            <a:r>
              <a:rPr lang="en-GB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públicas</a:t>
            </a:r>
            <a:endParaRPr lang="fr-BE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4901.jpgly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0"/>
            <a:ext cx="30861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MInh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3" y="1524000"/>
            <a:ext cx="28940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.telegraph.co.uk/multimedia/archive/01913/UCL_191387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29289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1722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Universidades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são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atores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Chave</a:t>
            </a:r>
            <a:endParaRPr lang="en-GB" dirty="0"/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/>
          </p:cNvSpPr>
          <p:nvPr/>
        </p:nvSpPr>
        <p:spPr bwMode="auto">
          <a:xfrm>
            <a:off x="152400" y="1143000"/>
            <a:ext cx="8712968" cy="3959225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Educacão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cidadãos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formação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investigadores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profissionais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inovadores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/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empreendedores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Capital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Humano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altamente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qualificado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que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Europa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necessita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reforçar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sua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competitividade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.</a:t>
            </a: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Capacidade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promover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necessária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interdisciplinaridade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Requesito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essencial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abordar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através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investigação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grandes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desafios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século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XXI.</a:t>
            </a: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O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que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nem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sempre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temos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Arial Black" pitchFamily="34" charset="0"/>
              </a:rPr>
              <a:t>presente</a:t>
            </a:r>
            <a:r>
              <a:rPr lang="en-US" sz="4400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en-GB" dirty="0"/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1817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 txBox="1">
            <a:spLocks/>
          </p:cNvSpPr>
          <p:nvPr/>
        </p:nvSpPr>
        <p:spPr bwMode="auto">
          <a:xfrm>
            <a:off x="179512" y="1351856"/>
            <a:ext cx="8640960" cy="4896544"/>
          </a:xfrm>
          <a:prstGeom prst="rect">
            <a:avLst/>
          </a:prstGeom>
          <a:noFill/>
          <a:ln w="12700" cap="flat"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Autofit/>
          </a:bodyPr>
          <a:lstStyle/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Existimos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fisicamente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ainda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!)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cidades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regiões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assim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deve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assumir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-se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obrigação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fazer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diferença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no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desenvolvimento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social 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económico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região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. Ser-se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ponto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focal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diálogo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troca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saberes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com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sociedade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.</a:t>
            </a: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Uma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abordagem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partenariado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Industria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Universidades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nacional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internacional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) é 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chave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sucesso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investigação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. </a:t>
            </a: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Contribuir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entendimento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público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ciência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Não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existe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igualdade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género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universidade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portuguesa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 pitchFamily="34" charset="0"/>
              </a:rPr>
              <a:t> </a:t>
            </a:r>
          </a:p>
          <a:p>
            <a:pPr marL="438150" marR="0" lvl="0" indent="-43815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Atores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Chave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Construção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European Research Area (ERA)</a:t>
            </a:r>
            <a:endParaRPr lang="en-GB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715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4876800" cy="304800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None/>
              <a:defRPr/>
            </a:pPr>
            <a:endParaRPr lang="en-GB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Compromisso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promoção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objectivos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ERA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junto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membros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relatar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progressos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Memorando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Entendimento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assinado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 July 2012 - EARTO, EUA, LERU, NORDFORSK – e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ainda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uma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Declaração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conjunta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incluindo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também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Science Europe) </a:t>
            </a:r>
          </a:p>
        </p:txBody>
      </p:sp>
      <p:pic>
        <p:nvPicPr>
          <p:cNvPr id="6" name="Picture 4" descr="p-022402-00-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3069411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GB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GB" sz="4000" dirty="0" smtClean="0">
                <a:solidFill>
                  <a:srgbClr val="002060"/>
                </a:solidFill>
                <a:latin typeface="Arial Black" pitchFamily="34" charset="0"/>
              </a:rPr>
              <a:t>Progresso (ERA): Areas de </a:t>
            </a:r>
            <a:r>
              <a:rPr lang="en-GB" sz="4000" dirty="0" err="1" smtClean="0">
                <a:solidFill>
                  <a:srgbClr val="002060"/>
                </a:solidFill>
                <a:latin typeface="Arial Black" pitchFamily="34" charset="0"/>
              </a:rPr>
              <a:t>intervenção</a:t>
            </a:r>
            <a:r>
              <a:rPr lang="en-GB" sz="4000" dirty="0" smtClean="0">
                <a:solidFill>
                  <a:srgbClr val="002060"/>
                </a:solidFill>
                <a:latin typeface="Arial Black" pitchFamily="34" charset="0"/>
              </a:rPr>
              <a:t> (EUA)</a:t>
            </a:r>
            <a:br>
              <a:rPr lang="en-GB" sz="40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GB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8229600" cy="424815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GB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Educação</a:t>
            </a:r>
            <a:r>
              <a:rPr lang="en-GB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doutoral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carreiras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investigação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mobilidade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GB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gender strategies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Colaboração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universidade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industria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transferência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conhecimento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Estratégias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investigaação</a:t>
            </a: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GB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inovação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especialização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inteligente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cooperação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trans </a:t>
            </a:r>
            <a:r>
              <a:rPr kumimoji="0" lang="en-GB" sz="27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fronteiriça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Open access </a:t>
            </a:r>
            <a:r>
              <a:rPr lang="en-GB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GB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publicação</a:t>
            </a:r>
            <a:r>
              <a:rPr lang="en-GB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dados</a:t>
            </a: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lang="en-GB" sz="2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GB" sz="2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MoU</a:t>
            </a:r>
            <a:r>
              <a:rPr lang="en-GB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extendido</a:t>
            </a:r>
            <a:r>
              <a:rPr lang="en-GB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GB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2014/2015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trela de 4 pontas 6"/>
          <p:cNvSpPr/>
          <p:nvPr/>
        </p:nvSpPr>
        <p:spPr>
          <a:xfrm>
            <a:off x="8153400" y="2133600"/>
            <a:ext cx="457200" cy="304800"/>
          </a:xfrm>
          <a:prstGeom prst="star4">
            <a:avLst>
              <a:gd name="adj" fmla="val 24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trela de 4 pontas 7"/>
          <p:cNvSpPr/>
          <p:nvPr/>
        </p:nvSpPr>
        <p:spPr>
          <a:xfrm>
            <a:off x="8153400" y="4800600"/>
            <a:ext cx="457200" cy="304800"/>
          </a:xfrm>
          <a:prstGeom prst="star4">
            <a:avLst>
              <a:gd name="adj" fmla="val 246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err="1" smtClean="0">
                <a:solidFill>
                  <a:srgbClr val="002060"/>
                </a:solidFill>
                <a:latin typeface="Arial Black" pitchFamily="34" charset="0"/>
              </a:rPr>
              <a:t>Educação</a:t>
            </a:r>
            <a:r>
              <a:rPr lang="en-GB" sz="4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4000" dirty="0" err="1" smtClean="0">
                <a:solidFill>
                  <a:srgbClr val="002060"/>
                </a:solidFill>
                <a:latin typeface="Arial Black" pitchFamily="34" charset="0"/>
              </a:rPr>
              <a:t>Doutoral</a:t>
            </a:r>
            <a:endParaRPr lang="en-GB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7" descr="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ZGF0YS9lc2NvbGFfZG91dG9yYWwvb3BlbmluZ19kYXkvcG9zdGVyX0VzY29sYV9Eb3V0b3JhbF9wcm9wb3N0YV9vcGVuaW5nX2RheV93ZWIuanBnXzMwMF9fMDMxMjAxNQ==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57200"/>
            <a:ext cx="219551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eader_image_sans_both.jpg"/>
          <p:cNvPicPr>
            <a:picLocks noChangeAspect="1"/>
          </p:cNvPicPr>
          <p:nvPr/>
        </p:nvPicPr>
        <p:blipFill>
          <a:blip r:embed="rId4" cstate="print"/>
          <a:srcRect l="64961" t="16367" r="3539" b="16367"/>
          <a:stretch>
            <a:fillRect/>
          </a:stretch>
        </p:blipFill>
        <p:spPr bwMode="auto">
          <a:xfrm>
            <a:off x="6551612" y="3505200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7"/>
          <p:cNvSpPr/>
          <p:nvPr/>
        </p:nvSpPr>
        <p:spPr>
          <a:xfrm>
            <a:off x="152400" y="1371600"/>
            <a:ext cx="632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Council for Doctoral Education (CDE)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Iniciado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2008, tem &gt;150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universidades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Constitui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um forum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desenvolvimento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programas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doctorais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escolas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(cf. Council of Graduate Schools, USA)</a:t>
            </a:r>
          </a:p>
          <a:p>
            <a:pPr marL="457200" indent="-457200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Promove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troca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experiências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mobilidade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Promove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formação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clusters de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colaboração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através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escolas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doutorais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europeias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>
              <a:buClr>
                <a:srgbClr val="FF9900"/>
              </a:buClr>
              <a:defRPr/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</TotalTime>
  <Words>720</Words>
  <Application>Microsoft Office PowerPoint</Application>
  <PresentationFormat>Apresentação no Ecrã (4:3)</PresentationFormat>
  <Paragraphs>99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1" baseType="lpstr">
      <vt:lpstr>Confluência</vt:lpstr>
      <vt:lpstr>Folha Cálculo Microsoft Excel 97-2003</vt:lpstr>
      <vt:lpstr>Impacto da Ciência </vt:lpstr>
      <vt:lpstr> A Universidade 2015 </vt:lpstr>
      <vt:lpstr>EUA – Voz das Universidades Europeias</vt:lpstr>
      <vt:lpstr>EUA – Debate e informação</vt:lpstr>
      <vt:lpstr>Universidades são atores Chave</vt:lpstr>
      <vt:lpstr>O que nem sempre temos  presente:</vt:lpstr>
      <vt:lpstr>Atores Chave: Construção da European Research Area (ERA)</vt:lpstr>
      <vt:lpstr> Progresso (ERA): Areas de intervenção (EUA) </vt:lpstr>
      <vt:lpstr>Educação Doutoral</vt:lpstr>
      <vt:lpstr>Open access to research publications</vt:lpstr>
      <vt:lpstr>Balance protection of individual data &amp; availability for research</vt:lpstr>
      <vt:lpstr>Igualdade de Género  Politicas e práticas</vt:lpstr>
      <vt:lpstr>EUA Data Base</vt:lpstr>
      <vt:lpstr>Gender Balance in Academia Rectors N=574</vt:lpstr>
      <vt:lpstr>Gender Balance in Academia  Vice Rectors N=1596</vt:lpstr>
      <vt:lpstr>Gender Balance in Academia  All Leaders N=4254</vt:lpstr>
      <vt:lpstr>Conclusão 1</vt:lpstr>
      <vt:lpstr>Conclusão 2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da Ciência</dc:title>
  <dc:creator>Helena Nazaré</dc:creator>
  <cp:lastModifiedBy>cieg  2013</cp:lastModifiedBy>
  <cp:revision>39</cp:revision>
  <dcterms:created xsi:type="dcterms:W3CDTF">2015-05-18T08:32:52Z</dcterms:created>
  <dcterms:modified xsi:type="dcterms:W3CDTF">2015-05-22T09:55:30Z</dcterms:modified>
</cp:coreProperties>
</file>