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61" r:id="rId4"/>
    <p:sldId id="273" r:id="rId5"/>
    <p:sldId id="280" r:id="rId6"/>
    <p:sldId id="274" r:id="rId7"/>
    <p:sldId id="268" r:id="rId8"/>
    <p:sldId id="257" r:id="rId9"/>
    <p:sldId id="265" r:id="rId10"/>
    <p:sldId id="258" r:id="rId11"/>
    <p:sldId id="277" r:id="rId12"/>
    <p:sldId id="262" r:id="rId13"/>
    <p:sldId id="278" r:id="rId14"/>
    <p:sldId id="270" r:id="rId15"/>
    <p:sldId id="271" r:id="rId16"/>
    <p:sldId id="269" r:id="rId17"/>
    <p:sldId id="267" r:id="rId18"/>
    <p:sldId id="272" r:id="rId19"/>
    <p:sldId id="279" r:id="rId20"/>
    <p:sldId id="260" r:id="rId21"/>
    <p:sldId id="263" r:id="rId22"/>
    <p:sldId id="264"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3917"/>
    <a:srgbClr val="BDA2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en-GB"/>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en-GB"/>
          </a:p>
        </p:txBody>
      </p:sp>
      <p:sp>
        <p:nvSpPr>
          <p:cNvPr id="4" name="Marcador de Posição da Data 3"/>
          <p:cNvSpPr>
            <a:spLocks noGrp="1"/>
          </p:cNvSpPr>
          <p:nvPr>
            <p:ph type="dt" sz="half" idx="10"/>
          </p:nvPr>
        </p:nvSpPr>
        <p:spPr/>
        <p:txBody>
          <a:bodyPr/>
          <a:lstStyle>
            <a:lvl1pPr>
              <a:defRPr/>
            </a:lvl1pPr>
          </a:lstStyle>
          <a:p>
            <a:pPr>
              <a:defRPr/>
            </a:pPr>
            <a:fld id="{2471D88A-5DD3-D745-ADC8-AB3C08ADF538}" type="datetimeFigureOut">
              <a:rPr lang="en-GB"/>
              <a:pPr>
                <a:defRPr/>
              </a:pPr>
              <a:t>22/05/2015</a:t>
            </a:fld>
            <a:endParaRPr lang="en-GB"/>
          </a:p>
        </p:txBody>
      </p:sp>
      <p:sp>
        <p:nvSpPr>
          <p:cNvPr id="5" name="Marcador de Posição do Rodapé 4"/>
          <p:cNvSpPr>
            <a:spLocks noGrp="1"/>
          </p:cNvSpPr>
          <p:nvPr>
            <p:ph type="ftr" sz="quarter" idx="11"/>
          </p:nvPr>
        </p:nvSpPr>
        <p:spPr/>
        <p:txBody>
          <a:bodyPr/>
          <a:lstStyle>
            <a:lvl1pPr>
              <a:defRPr/>
            </a:lvl1pPr>
          </a:lstStyle>
          <a:p>
            <a:pPr>
              <a:defRPr/>
            </a:pPr>
            <a:endParaRPr lang="en-GB"/>
          </a:p>
        </p:txBody>
      </p:sp>
      <p:sp>
        <p:nvSpPr>
          <p:cNvPr id="6" name="Marcador de Posição do Número do Diapositivo 5"/>
          <p:cNvSpPr>
            <a:spLocks noGrp="1"/>
          </p:cNvSpPr>
          <p:nvPr>
            <p:ph type="sldNum" sz="quarter" idx="12"/>
          </p:nvPr>
        </p:nvSpPr>
        <p:spPr/>
        <p:txBody>
          <a:bodyPr/>
          <a:lstStyle>
            <a:lvl1pPr>
              <a:defRPr/>
            </a:lvl1pPr>
          </a:lstStyle>
          <a:p>
            <a:pPr>
              <a:defRPr/>
            </a:pPr>
            <a:fld id="{F66485A2-B57C-D145-AA7E-F4AE99B03718}" type="slidenum">
              <a:rPr lang="en-GB"/>
              <a:pPr>
                <a:defRPr/>
              </a:pPr>
              <a:t>‹nº›</a:t>
            </a:fld>
            <a:endParaRPr lang="en-GB"/>
          </a:p>
        </p:txBody>
      </p:sp>
    </p:spTree>
    <p:extLst>
      <p:ext uri="{BB962C8B-B14F-4D97-AF65-F5344CB8AC3E}">
        <p14:creationId xmlns:p14="http://schemas.microsoft.com/office/powerpoint/2010/main" val="161256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en-GB"/>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4" name="Marcador de Posição da Data 3"/>
          <p:cNvSpPr>
            <a:spLocks noGrp="1"/>
          </p:cNvSpPr>
          <p:nvPr>
            <p:ph type="dt" sz="half" idx="10"/>
          </p:nvPr>
        </p:nvSpPr>
        <p:spPr/>
        <p:txBody>
          <a:bodyPr/>
          <a:lstStyle>
            <a:lvl1pPr>
              <a:defRPr/>
            </a:lvl1pPr>
          </a:lstStyle>
          <a:p>
            <a:pPr>
              <a:defRPr/>
            </a:pPr>
            <a:fld id="{488FC001-794C-5D41-A101-BC0872B63132}" type="datetimeFigureOut">
              <a:rPr lang="en-GB"/>
              <a:pPr>
                <a:defRPr/>
              </a:pPr>
              <a:t>22/05/2015</a:t>
            </a:fld>
            <a:endParaRPr lang="en-GB"/>
          </a:p>
        </p:txBody>
      </p:sp>
      <p:sp>
        <p:nvSpPr>
          <p:cNvPr id="5" name="Marcador de Posição do Rodapé 4"/>
          <p:cNvSpPr>
            <a:spLocks noGrp="1"/>
          </p:cNvSpPr>
          <p:nvPr>
            <p:ph type="ftr" sz="quarter" idx="11"/>
          </p:nvPr>
        </p:nvSpPr>
        <p:spPr/>
        <p:txBody>
          <a:bodyPr/>
          <a:lstStyle>
            <a:lvl1pPr>
              <a:defRPr/>
            </a:lvl1pPr>
          </a:lstStyle>
          <a:p>
            <a:pPr>
              <a:defRPr/>
            </a:pPr>
            <a:endParaRPr lang="en-GB"/>
          </a:p>
        </p:txBody>
      </p:sp>
      <p:sp>
        <p:nvSpPr>
          <p:cNvPr id="6" name="Marcador de Posição do Número do Diapositivo 5"/>
          <p:cNvSpPr>
            <a:spLocks noGrp="1"/>
          </p:cNvSpPr>
          <p:nvPr>
            <p:ph type="sldNum" sz="quarter" idx="12"/>
          </p:nvPr>
        </p:nvSpPr>
        <p:spPr/>
        <p:txBody>
          <a:bodyPr/>
          <a:lstStyle>
            <a:lvl1pPr>
              <a:defRPr/>
            </a:lvl1pPr>
          </a:lstStyle>
          <a:p>
            <a:pPr>
              <a:defRPr/>
            </a:pPr>
            <a:fld id="{D0A5E426-584F-6D4E-A0D0-479387E79579}" type="slidenum">
              <a:rPr lang="en-GB"/>
              <a:pPr>
                <a:defRPr/>
              </a:pPr>
              <a:t>‹nº›</a:t>
            </a:fld>
            <a:endParaRPr lang="en-GB"/>
          </a:p>
        </p:txBody>
      </p:sp>
    </p:spTree>
    <p:extLst>
      <p:ext uri="{BB962C8B-B14F-4D97-AF65-F5344CB8AC3E}">
        <p14:creationId xmlns:p14="http://schemas.microsoft.com/office/powerpoint/2010/main" val="393966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en-GB"/>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4" name="Marcador de Posição da Data 3"/>
          <p:cNvSpPr>
            <a:spLocks noGrp="1"/>
          </p:cNvSpPr>
          <p:nvPr>
            <p:ph type="dt" sz="half" idx="10"/>
          </p:nvPr>
        </p:nvSpPr>
        <p:spPr/>
        <p:txBody>
          <a:bodyPr/>
          <a:lstStyle>
            <a:lvl1pPr>
              <a:defRPr/>
            </a:lvl1pPr>
          </a:lstStyle>
          <a:p>
            <a:pPr>
              <a:defRPr/>
            </a:pPr>
            <a:fld id="{4BA8CD34-6E74-BD4D-974D-2B367A57E587}" type="datetimeFigureOut">
              <a:rPr lang="en-GB"/>
              <a:pPr>
                <a:defRPr/>
              </a:pPr>
              <a:t>22/05/2015</a:t>
            </a:fld>
            <a:endParaRPr lang="en-GB"/>
          </a:p>
        </p:txBody>
      </p:sp>
      <p:sp>
        <p:nvSpPr>
          <p:cNvPr id="5" name="Marcador de Posição do Rodapé 4"/>
          <p:cNvSpPr>
            <a:spLocks noGrp="1"/>
          </p:cNvSpPr>
          <p:nvPr>
            <p:ph type="ftr" sz="quarter" idx="11"/>
          </p:nvPr>
        </p:nvSpPr>
        <p:spPr/>
        <p:txBody>
          <a:bodyPr/>
          <a:lstStyle>
            <a:lvl1pPr>
              <a:defRPr/>
            </a:lvl1pPr>
          </a:lstStyle>
          <a:p>
            <a:pPr>
              <a:defRPr/>
            </a:pPr>
            <a:endParaRPr lang="en-GB"/>
          </a:p>
        </p:txBody>
      </p:sp>
      <p:sp>
        <p:nvSpPr>
          <p:cNvPr id="6" name="Marcador de Posição do Número do Diapositivo 5"/>
          <p:cNvSpPr>
            <a:spLocks noGrp="1"/>
          </p:cNvSpPr>
          <p:nvPr>
            <p:ph type="sldNum" sz="quarter" idx="12"/>
          </p:nvPr>
        </p:nvSpPr>
        <p:spPr/>
        <p:txBody>
          <a:bodyPr/>
          <a:lstStyle>
            <a:lvl1pPr>
              <a:defRPr/>
            </a:lvl1pPr>
          </a:lstStyle>
          <a:p>
            <a:pPr>
              <a:defRPr/>
            </a:pPr>
            <a:fld id="{135A78F5-8D59-6744-8DBB-A3D731C77463}" type="slidenum">
              <a:rPr lang="en-GB"/>
              <a:pPr>
                <a:defRPr/>
              </a:pPr>
              <a:t>‹nº›</a:t>
            </a:fld>
            <a:endParaRPr lang="en-GB"/>
          </a:p>
        </p:txBody>
      </p:sp>
    </p:spTree>
    <p:extLst>
      <p:ext uri="{BB962C8B-B14F-4D97-AF65-F5344CB8AC3E}">
        <p14:creationId xmlns:p14="http://schemas.microsoft.com/office/powerpoint/2010/main" val="4107019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en-GB"/>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4" name="Marcador de Posição da Data 3"/>
          <p:cNvSpPr>
            <a:spLocks noGrp="1"/>
          </p:cNvSpPr>
          <p:nvPr>
            <p:ph type="dt" sz="half" idx="10"/>
          </p:nvPr>
        </p:nvSpPr>
        <p:spPr/>
        <p:txBody>
          <a:bodyPr/>
          <a:lstStyle>
            <a:lvl1pPr>
              <a:defRPr/>
            </a:lvl1pPr>
          </a:lstStyle>
          <a:p>
            <a:pPr>
              <a:defRPr/>
            </a:pPr>
            <a:fld id="{28D6E4F1-5C24-854D-AF53-E89AF9104ED9}" type="datetimeFigureOut">
              <a:rPr lang="en-GB"/>
              <a:pPr>
                <a:defRPr/>
              </a:pPr>
              <a:t>22/05/2015</a:t>
            </a:fld>
            <a:endParaRPr lang="en-GB"/>
          </a:p>
        </p:txBody>
      </p:sp>
      <p:sp>
        <p:nvSpPr>
          <p:cNvPr id="5" name="Marcador de Posição do Rodapé 4"/>
          <p:cNvSpPr>
            <a:spLocks noGrp="1"/>
          </p:cNvSpPr>
          <p:nvPr>
            <p:ph type="ftr" sz="quarter" idx="11"/>
          </p:nvPr>
        </p:nvSpPr>
        <p:spPr/>
        <p:txBody>
          <a:bodyPr/>
          <a:lstStyle>
            <a:lvl1pPr>
              <a:defRPr/>
            </a:lvl1pPr>
          </a:lstStyle>
          <a:p>
            <a:pPr>
              <a:defRPr/>
            </a:pPr>
            <a:endParaRPr lang="en-GB"/>
          </a:p>
        </p:txBody>
      </p:sp>
      <p:sp>
        <p:nvSpPr>
          <p:cNvPr id="6" name="Marcador de Posição do Número do Diapositivo 5"/>
          <p:cNvSpPr>
            <a:spLocks noGrp="1"/>
          </p:cNvSpPr>
          <p:nvPr>
            <p:ph type="sldNum" sz="quarter" idx="12"/>
          </p:nvPr>
        </p:nvSpPr>
        <p:spPr/>
        <p:txBody>
          <a:bodyPr/>
          <a:lstStyle>
            <a:lvl1pPr>
              <a:defRPr/>
            </a:lvl1pPr>
          </a:lstStyle>
          <a:p>
            <a:pPr>
              <a:defRPr/>
            </a:pPr>
            <a:fld id="{4041853B-4091-6D45-991B-00DC864827F3}" type="slidenum">
              <a:rPr lang="en-GB"/>
              <a:pPr>
                <a:defRPr/>
              </a:pPr>
              <a:t>‹nº›</a:t>
            </a:fld>
            <a:endParaRPr lang="en-GB"/>
          </a:p>
        </p:txBody>
      </p:sp>
    </p:spTree>
    <p:extLst>
      <p:ext uri="{BB962C8B-B14F-4D97-AF65-F5344CB8AC3E}">
        <p14:creationId xmlns:p14="http://schemas.microsoft.com/office/powerpoint/2010/main" val="349145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en-GB"/>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lvl1pPr>
              <a:defRPr/>
            </a:lvl1pPr>
          </a:lstStyle>
          <a:p>
            <a:pPr>
              <a:defRPr/>
            </a:pPr>
            <a:fld id="{0C8C1309-03FB-C34F-B05C-1FC3ED9303B4}" type="datetimeFigureOut">
              <a:rPr lang="en-GB"/>
              <a:pPr>
                <a:defRPr/>
              </a:pPr>
              <a:t>22/05/2015</a:t>
            </a:fld>
            <a:endParaRPr lang="en-GB"/>
          </a:p>
        </p:txBody>
      </p:sp>
      <p:sp>
        <p:nvSpPr>
          <p:cNvPr id="5" name="Marcador de Posição do Rodapé 4"/>
          <p:cNvSpPr>
            <a:spLocks noGrp="1"/>
          </p:cNvSpPr>
          <p:nvPr>
            <p:ph type="ftr" sz="quarter" idx="11"/>
          </p:nvPr>
        </p:nvSpPr>
        <p:spPr/>
        <p:txBody>
          <a:bodyPr/>
          <a:lstStyle>
            <a:lvl1pPr>
              <a:defRPr/>
            </a:lvl1pPr>
          </a:lstStyle>
          <a:p>
            <a:pPr>
              <a:defRPr/>
            </a:pPr>
            <a:endParaRPr lang="en-GB"/>
          </a:p>
        </p:txBody>
      </p:sp>
      <p:sp>
        <p:nvSpPr>
          <p:cNvPr id="6" name="Marcador de Posição do Número do Diapositivo 5"/>
          <p:cNvSpPr>
            <a:spLocks noGrp="1"/>
          </p:cNvSpPr>
          <p:nvPr>
            <p:ph type="sldNum" sz="quarter" idx="12"/>
          </p:nvPr>
        </p:nvSpPr>
        <p:spPr/>
        <p:txBody>
          <a:bodyPr/>
          <a:lstStyle>
            <a:lvl1pPr>
              <a:defRPr/>
            </a:lvl1pPr>
          </a:lstStyle>
          <a:p>
            <a:pPr>
              <a:defRPr/>
            </a:pPr>
            <a:fld id="{659B6DF5-2B2E-0543-9106-4AB77108D964}" type="slidenum">
              <a:rPr lang="en-GB"/>
              <a:pPr>
                <a:defRPr/>
              </a:pPr>
              <a:t>‹nº›</a:t>
            </a:fld>
            <a:endParaRPr lang="en-GB"/>
          </a:p>
        </p:txBody>
      </p:sp>
    </p:spTree>
    <p:extLst>
      <p:ext uri="{BB962C8B-B14F-4D97-AF65-F5344CB8AC3E}">
        <p14:creationId xmlns:p14="http://schemas.microsoft.com/office/powerpoint/2010/main" val="2785435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en-GB"/>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5" name="Marcador de Posição da Data 3"/>
          <p:cNvSpPr>
            <a:spLocks noGrp="1"/>
          </p:cNvSpPr>
          <p:nvPr>
            <p:ph type="dt" sz="half" idx="10"/>
          </p:nvPr>
        </p:nvSpPr>
        <p:spPr/>
        <p:txBody>
          <a:bodyPr/>
          <a:lstStyle>
            <a:lvl1pPr>
              <a:defRPr/>
            </a:lvl1pPr>
          </a:lstStyle>
          <a:p>
            <a:pPr>
              <a:defRPr/>
            </a:pPr>
            <a:fld id="{E89BF74F-8A0D-D84B-97D7-A466EE8C5FB6}" type="datetimeFigureOut">
              <a:rPr lang="en-GB"/>
              <a:pPr>
                <a:defRPr/>
              </a:pPr>
              <a:t>22/05/2015</a:t>
            </a:fld>
            <a:endParaRPr lang="en-GB"/>
          </a:p>
        </p:txBody>
      </p:sp>
      <p:sp>
        <p:nvSpPr>
          <p:cNvPr id="6" name="Marcador de Posição do Rodapé 4"/>
          <p:cNvSpPr>
            <a:spLocks noGrp="1"/>
          </p:cNvSpPr>
          <p:nvPr>
            <p:ph type="ftr" sz="quarter" idx="11"/>
          </p:nvPr>
        </p:nvSpPr>
        <p:spPr/>
        <p:txBody>
          <a:bodyPr/>
          <a:lstStyle>
            <a:lvl1pPr>
              <a:defRPr/>
            </a:lvl1pPr>
          </a:lstStyle>
          <a:p>
            <a:pPr>
              <a:defRPr/>
            </a:pPr>
            <a:endParaRPr lang="en-GB"/>
          </a:p>
        </p:txBody>
      </p:sp>
      <p:sp>
        <p:nvSpPr>
          <p:cNvPr id="7" name="Marcador de Posição do Número do Diapositivo 5"/>
          <p:cNvSpPr>
            <a:spLocks noGrp="1"/>
          </p:cNvSpPr>
          <p:nvPr>
            <p:ph type="sldNum" sz="quarter" idx="12"/>
          </p:nvPr>
        </p:nvSpPr>
        <p:spPr/>
        <p:txBody>
          <a:bodyPr/>
          <a:lstStyle>
            <a:lvl1pPr>
              <a:defRPr/>
            </a:lvl1pPr>
          </a:lstStyle>
          <a:p>
            <a:pPr>
              <a:defRPr/>
            </a:pPr>
            <a:fld id="{7F387D73-E67E-144B-B1AD-BD3C2B6865EA}" type="slidenum">
              <a:rPr lang="en-GB"/>
              <a:pPr>
                <a:defRPr/>
              </a:pPr>
              <a:t>‹nº›</a:t>
            </a:fld>
            <a:endParaRPr lang="en-GB"/>
          </a:p>
        </p:txBody>
      </p:sp>
    </p:spTree>
    <p:extLst>
      <p:ext uri="{BB962C8B-B14F-4D97-AF65-F5344CB8AC3E}">
        <p14:creationId xmlns:p14="http://schemas.microsoft.com/office/powerpoint/2010/main" val="1821084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en-GB"/>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7" name="Marcador de Posição da Data 3"/>
          <p:cNvSpPr>
            <a:spLocks noGrp="1"/>
          </p:cNvSpPr>
          <p:nvPr>
            <p:ph type="dt" sz="half" idx="10"/>
          </p:nvPr>
        </p:nvSpPr>
        <p:spPr/>
        <p:txBody>
          <a:bodyPr/>
          <a:lstStyle>
            <a:lvl1pPr>
              <a:defRPr/>
            </a:lvl1pPr>
          </a:lstStyle>
          <a:p>
            <a:pPr>
              <a:defRPr/>
            </a:pPr>
            <a:fld id="{496C29CF-E546-BA4F-AE22-73781A7E1940}" type="datetimeFigureOut">
              <a:rPr lang="en-GB"/>
              <a:pPr>
                <a:defRPr/>
              </a:pPr>
              <a:t>22/05/2015</a:t>
            </a:fld>
            <a:endParaRPr lang="en-GB"/>
          </a:p>
        </p:txBody>
      </p:sp>
      <p:sp>
        <p:nvSpPr>
          <p:cNvPr id="8" name="Marcador de Posição do Rodapé 4"/>
          <p:cNvSpPr>
            <a:spLocks noGrp="1"/>
          </p:cNvSpPr>
          <p:nvPr>
            <p:ph type="ftr" sz="quarter" idx="11"/>
          </p:nvPr>
        </p:nvSpPr>
        <p:spPr/>
        <p:txBody>
          <a:bodyPr/>
          <a:lstStyle>
            <a:lvl1pPr>
              <a:defRPr/>
            </a:lvl1pPr>
          </a:lstStyle>
          <a:p>
            <a:pPr>
              <a:defRPr/>
            </a:pPr>
            <a:endParaRPr lang="en-GB"/>
          </a:p>
        </p:txBody>
      </p:sp>
      <p:sp>
        <p:nvSpPr>
          <p:cNvPr id="9" name="Marcador de Posição do Número do Diapositivo 5"/>
          <p:cNvSpPr>
            <a:spLocks noGrp="1"/>
          </p:cNvSpPr>
          <p:nvPr>
            <p:ph type="sldNum" sz="quarter" idx="12"/>
          </p:nvPr>
        </p:nvSpPr>
        <p:spPr/>
        <p:txBody>
          <a:bodyPr/>
          <a:lstStyle>
            <a:lvl1pPr>
              <a:defRPr/>
            </a:lvl1pPr>
          </a:lstStyle>
          <a:p>
            <a:pPr>
              <a:defRPr/>
            </a:pPr>
            <a:fld id="{B59A13A0-A04D-DE4B-A13D-7A0B293A44F5}" type="slidenum">
              <a:rPr lang="en-GB"/>
              <a:pPr>
                <a:defRPr/>
              </a:pPr>
              <a:t>‹nº›</a:t>
            </a:fld>
            <a:endParaRPr lang="en-GB"/>
          </a:p>
        </p:txBody>
      </p:sp>
    </p:spTree>
    <p:extLst>
      <p:ext uri="{BB962C8B-B14F-4D97-AF65-F5344CB8AC3E}">
        <p14:creationId xmlns:p14="http://schemas.microsoft.com/office/powerpoint/2010/main" val="1762265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en-GB"/>
          </a:p>
        </p:txBody>
      </p:sp>
      <p:sp>
        <p:nvSpPr>
          <p:cNvPr id="3" name="Marcador de Posição da Data 3"/>
          <p:cNvSpPr>
            <a:spLocks noGrp="1"/>
          </p:cNvSpPr>
          <p:nvPr>
            <p:ph type="dt" sz="half" idx="10"/>
          </p:nvPr>
        </p:nvSpPr>
        <p:spPr/>
        <p:txBody>
          <a:bodyPr/>
          <a:lstStyle>
            <a:lvl1pPr>
              <a:defRPr/>
            </a:lvl1pPr>
          </a:lstStyle>
          <a:p>
            <a:pPr>
              <a:defRPr/>
            </a:pPr>
            <a:fld id="{F4C8AA60-925B-034F-914D-1D146A1D44B6}" type="datetimeFigureOut">
              <a:rPr lang="en-GB"/>
              <a:pPr>
                <a:defRPr/>
              </a:pPr>
              <a:t>22/05/2015</a:t>
            </a:fld>
            <a:endParaRPr lang="en-GB"/>
          </a:p>
        </p:txBody>
      </p:sp>
      <p:sp>
        <p:nvSpPr>
          <p:cNvPr id="4" name="Marcador de Posição do Rodapé 4"/>
          <p:cNvSpPr>
            <a:spLocks noGrp="1"/>
          </p:cNvSpPr>
          <p:nvPr>
            <p:ph type="ftr" sz="quarter" idx="11"/>
          </p:nvPr>
        </p:nvSpPr>
        <p:spPr/>
        <p:txBody>
          <a:bodyPr/>
          <a:lstStyle>
            <a:lvl1pPr>
              <a:defRPr/>
            </a:lvl1pPr>
          </a:lstStyle>
          <a:p>
            <a:pPr>
              <a:defRPr/>
            </a:pPr>
            <a:endParaRPr lang="en-GB"/>
          </a:p>
        </p:txBody>
      </p:sp>
      <p:sp>
        <p:nvSpPr>
          <p:cNvPr id="5" name="Marcador de Posição do Número do Diapositivo 5"/>
          <p:cNvSpPr>
            <a:spLocks noGrp="1"/>
          </p:cNvSpPr>
          <p:nvPr>
            <p:ph type="sldNum" sz="quarter" idx="12"/>
          </p:nvPr>
        </p:nvSpPr>
        <p:spPr/>
        <p:txBody>
          <a:bodyPr/>
          <a:lstStyle>
            <a:lvl1pPr>
              <a:defRPr/>
            </a:lvl1pPr>
          </a:lstStyle>
          <a:p>
            <a:pPr>
              <a:defRPr/>
            </a:pPr>
            <a:fld id="{D041AF7C-0FC4-424E-99FC-B29446186BC1}" type="slidenum">
              <a:rPr lang="en-GB"/>
              <a:pPr>
                <a:defRPr/>
              </a:pPr>
              <a:t>‹nº›</a:t>
            </a:fld>
            <a:endParaRPr lang="en-GB"/>
          </a:p>
        </p:txBody>
      </p:sp>
    </p:spTree>
    <p:extLst>
      <p:ext uri="{BB962C8B-B14F-4D97-AF65-F5344CB8AC3E}">
        <p14:creationId xmlns:p14="http://schemas.microsoft.com/office/powerpoint/2010/main" val="1532463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p:txBody>
          <a:bodyPr/>
          <a:lstStyle>
            <a:lvl1pPr>
              <a:defRPr/>
            </a:lvl1pPr>
          </a:lstStyle>
          <a:p>
            <a:pPr>
              <a:defRPr/>
            </a:pPr>
            <a:fld id="{EA1F4F47-F7F5-C54F-B21E-7DDEBC2B1F76}" type="datetimeFigureOut">
              <a:rPr lang="en-GB"/>
              <a:pPr>
                <a:defRPr/>
              </a:pPr>
              <a:t>22/05/2015</a:t>
            </a:fld>
            <a:endParaRPr lang="en-GB"/>
          </a:p>
        </p:txBody>
      </p:sp>
      <p:sp>
        <p:nvSpPr>
          <p:cNvPr id="3" name="Marcador de Posição do Rodapé 4"/>
          <p:cNvSpPr>
            <a:spLocks noGrp="1"/>
          </p:cNvSpPr>
          <p:nvPr>
            <p:ph type="ftr" sz="quarter" idx="11"/>
          </p:nvPr>
        </p:nvSpPr>
        <p:spPr/>
        <p:txBody>
          <a:bodyPr/>
          <a:lstStyle>
            <a:lvl1pPr>
              <a:defRPr/>
            </a:lvl1pPr>
          </a:lstStyle>
          <a:p>
            <a:pPr>
              <a:defRPr/>
            </a:pPr>
            <a:endParaRPr lang="en-GB"/>
          </a:p>
        </p:txBody>
      </p:sp>
      <p:sp>
        <p:nvSpPr>
          <p:cNvPr id="4" name="Marcador de Posição do Número do Diapositivo 5"/>
          <p:cNvSpPr>
            <a:spLocks noGrp="1"/>
          </p:cNvSpPr>
          <p:nvPr>
            <p:ph type="sldNum" sz="quarter" idx="12"/>
          </p:nvPr>
        </p:nvSpPr>
        <p:spPr/>
        <p:txBody>
          <a:bodyPr/>
          <a:lstStyle>
            <a:lvl1pPr>
              <a:defRPr/>
            </a:lvl1pPr>
          </a:lstStyle>
          <a:p>
            <a:pPr>
              <a:defRPr/>
            </a:pPr>
            <a:fld id="{A62E798C-F838-C843-94A0-5635C27FDF99}" type="slidenum">
              <a:rPr lang="en-GB"/>
              <a:pPr>
                <a:defRPr/>
              </a:pPr>
              <a:t>‹nº›</a:t>
            </a:fld>
            <a:endParaRPr lang="en-GB"/>
          </a:p>
        </p:txBody>
      </p:sp>
    </p:spTree>
    <p:extLst>
      <p:ext uri="{BB962C8B-B14F-4D97-AF65-F5344CB8AC3E}">
        <p14:creationId xmlns:p14="http://schemas.microsoft.com/office/powerpoint/2010/main" val="1608579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en-GB"/>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D8E00058-F37A-EE4A-AE01-17392B161E99}" type="datetimeFigureOut">
              <a:rPr lang="en-GB"/>
              <a:pPr>
                <a:defRPr/>
              </a:pPr>
              <a:t>22/05/2015</a:t>
            </a:fld>
            <a:endParaRPr lang="en-GB"/>
          </a:p>
        </p:txBody>
      </p:sp>
      <p:sp>
        <p:nvSpPr>
          <p:cNvPr id="6" name="Marcador de Posição do Rodapé 4"/>
          <p:cNvSpPr>
            <a:spLocks noGrp="1"/>
          </p:cNvSpPr>
          <p:nvPr>
            <p:ph type="ftr" sz="quarter" idx="11"/>
          </p:nvPr>
        </p:nvSpPr>
        <p:spPr/>
        <p:txBody>
          <a:bodyPr/>
          <a:lstStyle>
            <a:lvl1pPr>
              <a:defRPr/>
            </a:lvl1pPr>
          </a:lstStyle>
          <a:p>
            <a:pPr>
              <a:defRPr/>
            </a:pPr>
            <a:endParaRPr lang="en-GB"/>
          </a:p>
        </p:txBody>
      </p:sp>
      <p:sp>
        <p:nvSpPr>
          <p:cNvPr id="7" name="Marcador de Posição do Número do Diapositivo 5"/>
          <p:cNvSpPr>
            <a:spLocks noGrp="1"/>
          </p:cNvSpPr>
          <p:nvPr>
            <p:ph type="sldNum" sz="quarter" idx="12"/>
          </p:nvPr>
        </p:nvSpPr>
        <p:spPr/>
        <p:txBody>
          <a:bodyPr/>
          <a:lstStyle>
            <a:lvl1pPr>
              <a:defRPr/>
            </a:lvl1pPr>
          </a:lstStyle>
          <a:p>
            <a:pPr>
              <a:defRPr/>
            </a:pPr>
            <a:fld id="{6CE3C84C-3E2D-D442-9AFE-A6BCC4305FBF}" type="slidenum">
              <a:rPr lang="en-GB"/>
              <a:pPr>
                <a:defRPr/>
              </a:pPr>
              <a:t>‹nº›</a:t>
            </a:fld>
            <a:endParaRPr lang="en-GB"/>
          </a:p>
        </p:txBody>
      </p:sp>
    </p:spTree>
    <p:extLst>
      <p:ext uri="{BB962C8B-B14F-4D97-AF65-F5344CB8AC3E}">
        <p14:creationId xmlns:p14="http://schemas.microsoft.com/office/powerpoint/2010/main" val="2043344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en-GB"/>
          </a:p>
        </p:txBody>
      </p:sp>
      <p:sp>
        <p:nvSpPr>
          <p:cNvPr id="3" name="Marcador de Posição d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0C8EE3B2-411B-6F4C-8152-80AF47F6E283}" type="datetimeFigureOut">
              <a:rPr lang="en-GB"/>
              <a:pPr>
                <a:defRPr/>
              </a:pPr>
              <a:t>22/05/2015</a:t>
            </a:fld>
            <a:endParaRPr lang="en-GB"/>
          </a:p>
        </p:txBody>
      </p:sp>
      <p:sp>
        <p:nvSpPr>
          <p:cNvPr id="6" name="Marcador de Posição do Rodapé 4"/>
          <p:cNvSpPr>
            <a:spLocks noGrp="1"/>
          </p:cNvSpPr>
          <p:nvPr>
            <p:ph type="ftr" sz="quarter" idx="11"/>
          </p:nvPr>
        </p:nvSpPr>
        <p:spPr/>
        <p:txBody>
          <a:bodyPr/>
          <a:lstStyle>
            <a:lvl1pPr>
              <a:defRPr/>
            </a:lvl1pPr>
          </a:lstStyle>
          <a:p>
            <a:pPr>
              <a:defRPr/>
            </a:pPr>
            <a:endParaRPr lang="en-GB"/>
          </a:p>
        </p:txBody>
      </p:sp>
      <p:sp>
        <p:nvSpPr>
          <p:cNvPr id="7" name="Marcador de Posição do Número do Diapositivo 5"/>
          <p:cNvSpPr>
            <a:spLocks noGrp="1"/>
          </p:cNvSpPr>
          <p:nvPr>
            <p:ph type="sldNum" sz="quarter" idx="12"/>
          </p:nvPr>
        </p:nvSpPr>
        <p:spPr/>
        <p:txBody>
          <a:bodyPr/>
          <a:lstStyle>
            <a:lvl1pPr>
              <a:defRPr/>
            </a:lvl1pPr>
          </a:lstStyle>
          <a:p>
            <a:pPr>
              <a:defRPr/>
            </a:pPr>
            <a:fld id="{550E03CA-BF53-7143-B501-10D772CF54CD}" type="slidenum">
              <a:rPr lang="en-GB"/>
              <a:pPr>
                <a:defRPr/>
              </a:pPr>
              <a:t>‹nº›</a:t>
            </a:fld>
            <a:endParaRPr lang="en-GB"/>
          </a:p>
        </p:txBody>
      </p:sp>
    </p:spTree>
    <p:extLst>
      <p:ext uri="{BB962C8B-B14F-4D97-AF65-F5344CB8AC3E}">
        <p14:creationId xmlns:p14="http://schemas.microsoft.com/office/powerpoint/2010/main" val="2734810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Marcador de Posição do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pt-PT"/>
              <a:t>Clique para editar o estilo</a:t>
            </a:r>
            <a:endParaRPr lang="en-GB"/>
          </a:p>
        </p:txBody>
      </p:sp>
      <p:sp>
        <p:nvSpPr>
          <p:cNvPr id="1027" name="Marcador de Posição do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FD10B111-BF00-E348-99B8-BD89CA76DB4F}" type="datetimeFigureOut">
              <a:rPr lang="en-GB"/>
              <a:pPr>
                <a:defRPr/>
              </a:pPr>
              <a:t>22/05/2015</a:t>
            </a:fld>
            <a:endParaRPr lang="en-GB"/>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E02F75AB-AF2C-D648-AB52-C77FE6BAA08B}" type="slidenum">
              <a:rPr lang="en-GB"/>
              <a:pPr>
                <a:defRPr/>
              </a:pPr>
              <a:t>‹nº›</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www.requimte.pt/" TargetMode="Externa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mossracusin.commons.yale.edu/"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www.amonet.pt/"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ítulo 1"/>
          <p:cNvSpPr>
            <a:spLocks noGrp="1"/>
          </p:cNvSpPr>
          <p:nvPr>
            <p:ph type="ctrTitle"/>
          </p:nvPr>
        </p:nvSpPr>
        <p:spPr>
          <a:xfrm>
            <a:off x="0" y="0"/>
            <a:ext cx="9144000" cy="648072"/>
          </a:xfrm>
          <a:solidFill>
            <a:schemeClr val="accent3">
              <a:lumMod val="40000"/>
              <a:lumOff val="60000"/>
            </a:schemeClr>
          </a:solidFill>
        </p:spPr>
        <p:txBody>
          <a:bodyPr/>
          <a:lstStyle/>
          <a:p>
            <a:r>
              <a:rPr lang="en-GB" sz="2000" b="1" dirty="0" smtClean="0">
                <a:solidFill>
                  <a:schemeClr val="accent3">
                    <a:lumMod val="50000"/>
                  </a:schemeClr>
                </a:solidFill>
                <a:latin typeface="Calibri" charset="0"/>
              </a:rPr>
              <a:t>III</a:t>
            </a:r>
            <a:r>
              <a:rPr lang="en-GB" sz="2000" b="1" dirty="0">
                <a:solidFill>
                  <a:schemeClr val="accent3">
                    <a:lumMod val="50000"/>
                  </a:schemeClr>
                </a:solidFill>
                <a:latin typeface="Calibri" charset="0"/>
              </a:rPr>
              <a:t> ANIVERSÁRIO CIEG  -</a:t>
            </a:r>
            <a:r>
              <a:rPr lang="en-GB" sz="2000" b="1" dirty="0" smtClean="0">
                <a:solidFill>
                  <a:schemeClr val="accent3">
                    <a:lumMod val="50000"/>
                  </a:schemeClr>
                </a:solidFill>
                <a:latin typeface="Calibri" charset="0"/>
              </a:rPr>
              <a:t>  21 </a:t>
            </a:r>
            <a:r>
              <a:rPr lang="en-GB" sz="2000" b="1" dirty="0" err="1">
                <a:solidFill>
                  <a:schemeClr val="accent3">
                    <a:lumMod val="50000"/>
                  </a:schemeClr>
                </a:solidFill>
                <a:latin typeface="Calibri" charset="0"/>
              </a:rPr>
              <a:t>Maio</a:t>
            </a:r>
            <a:r>
              <a:rPr lang="en-GB" sz="2000" b="1" dirty="0">
                <a:solidFill>
                  <a:schemeClr val="accent3">
                    <a:lumMod val="50000"/>
                  </a:schemeClr>
                </a:solidFill>
                <a:latin typeface="Calibri" charset="0"/>
              </a:rPr>
              <a:t> </a:t>
            </a:r>
            <a:r>
              <a:rPr lang="en-GB" sz="2000" b="1" dirty="0" smtClean="0">
                <a:solidFill>
                  <a:schemeClr val="accent3">
                    <a:lumMod val="50000"/>
                  </a:schemeClr>
                </a:solidFill>
                <a:latin typeface="Calibri" charset="0"/>
              </a:rPr>
              <a:t>2015</a:t>
            </a:r>
            <a:endParaRPr lang="en-GB" sz="2000" b="1" dirty="0">
              <a:solidFill>
                <a:schemeClr val="accent3">
                  <a:lumMod val="50000"/>
                </a:schemeClr>
              </a:solidFill>
              <a:latin typeface="Calibri" charset="0"/>
            </a:endParaRPr>
          </a:p>
        </p:txBody>
      </p:sp>
      <p:sp>
        <p:nvSpPr>
          <p:cNvPr id="3" name="Subtítulo 2"/>
          <p:cNvSpPr>
            <a:spLocks noGrp="1"/>
          </p:cNvSpPr>
          <p:nvPr>
            <p:ph type="subTitle" idx="1"/>
          </p:nvPr>
        </p:nvSpPr>
        <p:spPr>
          <a:xfrm>
            <a:off x="0" y="620688"/>
            <a:ext cx="9144000" cy="6237312"/>
          </a:xfrm>
          <a:solidFill>
            <a:schemeClr val="accent3">
              <a:lumMod val="40000"/>
              <a:lumOff val="60000"/>
            </a:schemeClr>
          </a:solidFill>
        </p:spPr>
        <p:txBody>
          <a:bodyPr>
            <a:normAutofit/>
          </a:bodyPr>
          <a:lstStyle/>
          <a:p>
            <a:pPr>
              <a:lnSpc>
                <a:spcPct val="80000"/>
              </a:lnSpc>
            </a:pPr>
            <a:r>
              <a:rPr lang="en-GB" b="1" dirty="0" smtClean="0">
                <a:solidFill>
                  <a:schemeClr val="tx1"/>
                </a:solidFill>
                <a:latin typeface="Calibri" charset="0"/>
              </a:rPr>
              <a:t> </a:t>
            </a:r>
          </a:p>
          <a:p>
            <a:pPr>
              <a:lnSpc>
                <a:spcPct val="80000"/>
              </a:lnSpc>
            </a:pPr>
            <a:r>
              <a:rPr lang="en-GB" sz="2800" b="1" i="1" dirty="0" smtClean="0">
                <a:solidFill>
                  <a:schemeClr val="tx1"/>
                </a:solidFill>
                <a:latin typeface="Calibri" charset="0"/>
              </a:rPr>
              <a:t>Gendered research,  gendered salary </a:t>
            </a:r>
            <a:r>
              <a:rPr lang="en-US" sz="2800" b="1" i="1" dirty="0">
                <a:solidFill>
                  <a:schemeClr val="tx1"/>
                </a:solidFill>
                <a:latin typeface="Calibri" charset="0"/>
              </a:rPr>
              <a:t>-</a:t>
            </a:r>
            <a:r>
              <a:rPr lang="en-GB" sz="2800" b="1" i="1" dirty="0" smtClean="0">
                <a:solidFill>
                  <a:schemeClr val="tx1"/>
                </a:solidFill>
                <a:latin typeface="Calibri" charset="0"/>
              </a:rPr>
              <a:t> the </a:t>
            </a:r>
            <a:r>
              <a:rPr lang="en-GB" sz="2800" b="1" i="1" dirty="0" smtClean="0">
                <a:solidFill>
                  <a:schemeClr val="accent6">
                    <a:lumMod val="50000"/>
                  </a:schemeClr>
                </a:solidFill>
                <a:latin typeface="Calibri" charset="0"/>
              </a:rPr>
              <a:t>old-present</a:t>
            </a:r>
            <a:r>
              <a:rPr lang="en-GB" sz="2800" b="1" i="1" dirty="0" smtClean="0">
                <a:solidFill>
                  <a:schemeClr val="tx1"/>
                </a:solidFill>
                <a:latin typeface="Calibri" charset="0"/>
              </a:rPr>
              <a:t> trend</a:t>
            </a:r>
          </a:p>
          <a:p>
            <a:pPr>
              <a:lnSpc>
                <a:spcPct val="80000"/>
              </a:lnSpc>
            </a:pPr>
            <a:r>
              <a:rPr lang="en-GB" sz="2800" b="1" dirty="0" err="1">
                <a:solidFill>
                  <a:schemeClr val="tx1"/>
                </a:solidFill>
                <a:latin typeface="Calibri" charset="0"/>
              </a:rPr>
              <a:t>Investigação</a:t>
            </a:r>
            <a:r>
              <a:rPr lang="en-GB" sz="2800" b="1" dirty="0">
                <a:solidFill>
                  <a:schemeClr val="tx1"/>
                </a:solidFill>
                <a:latin typeface="Calibri" charset="0"/>
              </a:rPr>
              <a:t> e </a:t>
            </a:r>
            <a:r>
              <a:rPr lang="en-GB" sz="2800" b="1" dirty="0" err="1">
                <a:solidFill>
                  <a:schemeClr val="tx1"/>
                </a:solidFill>
                <a:latin typeface="Calibri" charset="0"/>
              </a:rPr>
              <a:t>salários</a:t>
            </a:r>
            <a:r>
              <a:rPr lang="en-GB" sz="2800" b="1" dirty="0">
                <a:solidFill>
                  <a:schemeClr val="tx1"/>
                </a:solidFill>
                <a:latin typeface="Calibri" charset="0"/>
              </a:rPr>
              <a:t> com </a:t>
            </a:r>
            <a:r>
              <a:rPr lang="en-GB" sz="2800" b="1" dirty="0" err="1">
                <a:solidFill>
                  <a:schemeClr val="tx1"/>
                </a:solidFill>
                <a:latin typeface="Calibri" charset="0"/>
              </a:rPr>
              <a:t>género</a:t>
            </a:r>
            <a:r>
              <a:rPr lang="en-GB" sz="2800" b="1" dirty="0">
                <a:solidFill>
                  <a:schemeClr val="tx1"/>
                </a:solidFill>
                <a:latin typeface="Calibri" charset="0"/>
              </a:rPr>
              <a:t> - </a:t>
            </a:r>
            <a:r>
              <a:rPr lang="en-GB" sz="2800" b="1" dirty="0" err="1">
                <a:solidFill>
                  <a:schemeClr val="tx1"/>
                </a:solidFill>
                <a:latin typeface="Calibri" charset="0"/>
              </a:rPr>
              <a:t>que</a:t>
            </a:r>
            <a:r>
              <a:rPr lang="en-GB" sz="2800" b="1" dirty="0">
                <a:solidFill>
                  <a:schemeClr val="tx1"/>
                </a:solidFill>
                <a:latin typeface="Calibri" charset="0"/>
              </a:rPr>
              <a:t> </a:t>
            </a:r>
            <a:r>
              <a:rPr lang="en-GB" sz="2800" b="1" dirty="0" err="1">
                <a:solidFill>
                  <a:schemeClr val="tx1"/>
                </a:solidFill>
                <a:latin typeface="Calibri" charset="0"/>
              </a:rPr>
              <a:t>futuro</a:t>
            </a:r>
            <a:r>
              <a:rPr lang="en-GB" sz="2800" b="1" dirty="0">
                <a:solidFill>
                  <a:schemeClr val="tx1"/>
                </a:solidFill>
                <a:latin typeface="Calibri" charset="0"/>
              </a:rPr>
              <a:t>?</a:t>
            </a:r>
            <a:endParaRPr lang="en-GB" sz="2800" i="1" dirty="0" smtClean="0">
              <a:solidFill>
                <a:schemeClr val="tx1"/>
              </a:solidFill>
              <a:latin typeface="Calibri" charset="0"/>
            </a:endParaRPr>
          </a:p>
          <a:p>
            <a:pPr>
              <a:lnSpc>
                <a:spcPct val="80000"/>
              </a:lnSpc>
            </a:pPr>
            <a:endParaRPr lang="en-GB" sz="1800" dirty="0" smtClean="0">
              <a:solidFill>
                <a:schemeClr val="tx1"/>
              </a:solidFill>
              <a:latin typeface="Calibri" charset="0"/>
            </a:endParaRPr>
          </a:p>
          <a:p>
            <a:r>
              <a:rPr lang="pt-PT" sz="2800" b="1" dirty="0">
                <a:solidFill>
                  <a:schemeClr val="tx1"/>
                </a:solidFill>
              </a:rPr>
              <a:t>Maria Rosa </a:t>
            </a:r>
            <a:r>
              <a:rPr lang="pt-PT" sz="2800" b="1" dirty="0" smtClean="0">
                <a:solidFill>
                  <a:schemeClr val="tx1"/>
                </a:solidFill>
              </a:rPr>
              <a:t>Paiva</a:t>
            </a:r>
            <a:r>
              <a:rPr lang="pt-PT" sz="2800" b="1" baseline="30000" dirty="0" smtClean="0">
                <a:solidFill>
                  <a:schemeClr val="tx1"/>
                </a:solidFill>
              </a:rPr>
              <a:t>1,3 </a:t>
            </a:r>
            <a:r>
              <a:rPr lang="fi-FI" sz="2800" b="1" dirty="0" smtClean="0">
                <a:solidFill>
                  <a:schemeClr val="tx1"/>
                </a:solidFill>
              </a:rPr>
              <a:t>, Ana Lobo</a:t>
            </a:r>
            <a:r>
              <a:rPr lang="pt-PT" sz="2800" b="1" baseline="30000" dirty="0" smtClean="0">
                <a:solidFill>
                  <a:schemeClr val="tx1"/>
                </a:solidFill>
              </a:rPr>
              <a:t>2,3</a:t>
            </a:r>
            <a:endParaRPr lang="fi-FI" sz="2800" b="1" dirty="0" smtClean="0">
              <a:solidFill>
                <a:schemeClr val="tx1"/>
              </a:solidFill>
            </a:endParaRPr>
          </a:p>
          <a:p>
            <a:endParaRPr lang="fi-FI" sz="2800" dirty="0">
              <a:solidFill>
                <a:schemeClr val="tx1"/>
              </a:solidFill>
            </a:endParaRPr>
          </a:p>
          <a:p>
            <a:r>
              <a:rPr lang="pt-PT" sz="2000" b="1" baseline="30000" dirty="0" smtClean="0">
                <a:solidFill>
                  <a:schemeClr val="tx1"/>
                </a:solidFill>
              </a:rPr>
              <a:t>1</a:t>
            </a:r>
            <a:r>
              <a:rPr lang="pt-BR" sz="1800" dirty="0" smtClean="0">
                <a:solidFill>
                  <a:schemeClr val="tx1"/>
                </a:solidFill>
              </a:rPr>
              <a:t>CENSE, DCEA, Faculdade </a:t>
            </a:r>
            <a:r>
              <a:rPr lang="pt-BR" sz="1800" dirty="0">
                <a:solidFill>
                  <a:schemeClr val="tx1"/>
                </a:solidFill>
              </a:rPr>
              <a:t>de Ciências e Tecnologia, Universidade Nova de Lisboa (FCT/UNL), 2829-516 </a:t>
            </a:r>
            <a:r>
              <a:rPr lang="pt-BR" sz="1800" dirty="0" smtClean="0">
                <a:solidFill>
                  <a:schemeClr val="tx1"/>
                </a:solidFill>
              </a:rPr>
              <a:t>Caparica  //  </a:t>
            </a:r>
            <a:r>
              <a:rPr lang="pt-PT" sz="1800" b="1" baseline="30000" dirty="0" smtClean="0">
                <a:solidFill>
                  <a:schemeClr val="tx1"/>
                </a:solidFill>
              </a:rPr>
              <a:t>2</a:t>
            </a:r>
            <a:r>
              <a:rPr lang="pt-BR" sz="1800" dirty="0" smtClean="0">
                <a:solidFill>
                  <a:schemeClr val="tx1"/>
                </a:solidFill>
              </a:rPr>
              <a:t>REQUIMTE</a:t>
            </a:r>
            <a:r>
              <a:rPr lang="pt-BR" sz="1800" dirty="0">
                <a:solidFill>
                  <a:schemeClr val="tx1"/>
                </a:solidFill>
              </a:rPr>
              <a:t>, Dep. de Química, Faculdade de Ciências e Tecnologia, Universidade Nova de Lisboa (FCT/UNL), 2829-516 </a:t>
            </a:r>
            <a:r>
              <a:rPr lang="pt-BR" sz="1800" dirty="0" smtClean="0">
                <a:solidFill>
                  <a:schemeClr val="tx1"/>
                </a:solidFill>
              </a:rPr>
              <a:t>Caparica  //  </a:t>
            </a:r>
            <a:r>
              <a:rPr lang="pt-PT" sz="1800" b="1" baseline="30000" dirty="0" smtClean="0">
                <a:solidFill>
                  <a:schemeClr val="tx1"/>
                </a:solidFill>
              </a:rPr>
              <a:t>3</a:t>
            </a:r>
            <a:r>
              <a:rPr lang="pt-BR" sz="1800" dirty="0" smtClean="0">
                <a:solidFill>
                  <a:schemeClr val="tx1"/>
                </a:solidFill>
              </a:rPr>
              <a:t>AMONET, Reitoria da UNL, Campus  de Campolide </a:t>
            </a:r>
            <a:r>
              <a:rPr lang="en-GB" sz="1800" i="1" dirty="0" smtClean="0">
                <a:solidFill>
                  <a:schemeClr val="tx1"/>
                </a:solidFill>
              </a:rPr>
              <a:t>1099-085 </a:t>
            </a:r>
            <a:r>
              <a:rPr lang="en-GB" sz="1800" i="1" dirty="0" err="1">
                <a:solidFill>
                  <a:schemeClr val="tx1"/>
                </a:solidFill>
              </a:rPr>
              <a:t>Lisboa</a:t>
            </a:r>
            <a:r>
              <a:rPr lang="en-GB" sz="1800" i="1" dirty="0">
                <a:solidFill>
                  <a:schemeClr val="tx1"/>
                </a:solidFill>
              </a:rPr>
              <a:t> </a:t>
            </a:r>
            <a:endParaRPr lang="pt-BR" sz="1800" dirty="0">
              <a:solidFill>
                <a:schemeClr val="tx1"/>
              </a:solidFill>
            </a:endParaRPr>
          </a:p>
          <a:p>
            <a:pPr>
              <a:lnSpc>
                <a:spcPct val="80000"/>
              </a:lnSpc>
            </a:pPr>
            <a:endParaRPr lang="en-GB" sz="1800" i="1" dirty="0" smtClean="0">
              <a:solidFill>
                <a:schemeClr val="tx1"/>
              </a:solidFill>
              <a:latin typeface="Calibri" charset="0"/>
            </a:endParaRPr>
          </a:p>
          <a:p>
            <a:pPr>
              <a:lnSpc>
                <a:spcPct val="80000"/>
              </a:lnSpc>
            </a:pPr>
            <a:endParaRPr lang="en-GB" sz="1800" dirty="0">
              <a:solidFill>
                <a:schemeClr val="tx1"/>
              </a:solidFill>
              <a:latin typeface="Calibri" charset="0"/>
            </a:endParaRPr>
          </a:p>
        </p:txBody>
      </p:sp>
      <p:pic>
        <p:nvPicPr>
          <p:cNvPr id="2" name="Picture 1"/>
          <p:cNvPicPr>
            <a:picLocks noChangeAspect="1"/>
          </p:cNvPicPr>
          <p:nvPr/>
        </p:nvPicPr>
        <p:blipFill>
          <a:blip r:embed="rId2"/>
          <a:stretch>
            <a:fillRect/>
          </a:stretch>
        </p:blipFill>
        <p:spPr>
          <a:xfrm>
            <a:off x="8067320" y="5230370"/>
            <a:ext cx="810899" cy="980728"/>
          </a:xfrm>
          <a:prstGeom prst="rect">
            <a:avLst/>
          </a:prstGeom>
        </p:spPr>
      </p:pic>
      <p:pic>
        <p:nvPicPr>
          <p:cNvPr id="5" name="Picture 8" descr="logo_quadrado JMF"/>
          <p:cNvPicPr>
            <a:picLocks noChangeAspect="1" noChangeArrowheads="1"/>
          </p:cNvPicPr>
          <p:nvPr/>
        </p:nvPicPr>
        <p:blipFill>
          <a:blip r:embed="rId3">
            <a:lum bright="-12000" contrast="24000"/>
          </a:blip>
          <a:srcRect/>
          <a:stretch>
            <a:fillRect/>
          </a:stretch>
        </p:blipFill>
        <p:spPr bwMode="auto">
          <a:xfrm>
            <a:off x="323528" y="5953295"/>
            <a:ext cx="1008112" cy="749995"/>
          </a:xfrm>
          <a:prstGeom prst="rect">
            <a:avLst/>
          </a:prstGeom>
          <a:solidFill>
            <a:schemeClr val="bg1"/>
          </a:solidFill>
          <a:ln w="9525">
            <a:noFill/>
            <a:miter lim="800000"/>
            <a:headEnd/>
            <a:tailEnd/>
          </a:ln>
        </p:spPr>
      </p:pic>
      <p:pic>
        <p:nvPicPr>
          <p:cNvPr id="6" name="Picture 8" descr="CENS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91311" y="5953295"/>
            <a:ext cx="1039475" cy="6236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253136" y="6178273"/>
            <a:ext cx="35052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requimte">
            <a:hlinkClick r:id="rId6"/>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781333" y="5965456"/>
            <a:ext cx="1181290" cy="66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ixaDeTexto 8"/>
          <p:cNvSpPr txBox="1"/>
          <p:nvPr/>
        </p:nvSpPr>
        <p:spPr>
          <a:xfrm>
            <a:off x="7952435" y="6207649"/>
            <a:ext cx="1040670" cy="369332"/>
          </a:xfrm>
          <a:prstGeom prst="rect">
            <a:avLst/>
          </a:prstGeom>
          <a:noFill/>
        </p:spPr>
        <p:txBody>
          <a:bodyPr wrap="none" rtlCol="0">
            <a:spAutoFit/>
          </a:bodyPr>
          <a:lstStyle/>
          <a:p>
            <a:r>
              <a:rPr lang="en-GB" dirty="0" smtClean="0"/>
              <a:t>AMONET</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ítulo 1"/>
          <p:cNvSpPr>
            <a:spLocks noGrp="1"/>
          </p:cNvSpPr>
          <p:nvPr>
            <p:ph type="title"/>
          </p:nvPr>
        </p:nvSpPr>
        <p:spPr>
          <a:xfrm>
            <a:off x="179512" y="116632"/>
            <a:ext cx="8964488" cy="1143000"/>
          </a:xfrm>
          <a:solidFill>
            <a:schemeClr val="accent3">
              <a:lumMod val="40000"/>
              <a:lumOff val="60000"/>
            </a:schemeClr>
          </a:solidFill>
        </p:spPr>
        <p:txBody>
          <a:bodyPr/>
          <a:lstStyle/>
          <a:p>
            <a:r>
              <a:rPr lang="en-GB" sz="2800" b="1" i="1" dirty="0" smtClean="0">
                <a:latin typeface="Calibri" charset="0"/>
              </a:rPr>
              <a:t>3. </a:t>
            </a:r>
            <a:r>
              <a:rPr lang="en-GB" sz="2800" dirty="0">
                <a:latin typeface="Calibri" charset="0"/>
              </a:rPr>
              <a:t>Example of </a:t>
            </a:r>
            <a:r>
              <a:rPr lang="en-GB" sz="2800" b="1" dirty="0">
                <a:solidFill>
                  <a:schemeClr val="accent2">
                    <a:lumMod val="75000"/>
                  </a:schemeClr>
                </a:solidFill>
                <a:latin typeface="Calibri" charset="0"/>
              </a:rPr>
              <a:t>gender blind </a:t>
            </a:r>
            <a:r>
              <a:rPr lang="en-GB" sz="2800" dirty="0">
                <a:latin typeface="Calibri" charset="0"/>
              </a:rPr>
              <a:t>research in </a:t>
            </a:r>
            <a:r>
              <a:rPr lang="en-GB" sz="2800" dirty="0" smtClean="0">
                <a:latin typeface="Calibri" charset="0"/>
              </a:rPr>
              <a:t> </a:t>
            </a:r>
            <a:r>
              <a:rPr lang="en-GB" sz="2800" b="1" dirty="0" smtClean="0">
                <a:latin typeface="Calibri" charset="0"/>
              </a:rPr>
              <a:t>Health and Medicine</a:t>
            </a:r>
            <a:endParaRPr lang="en-GB" sz="2800" b="1" dirty="0">
              <a:latin typeface="Calibri" charset="0"/>
            </a:endParaRPr>
          </a:p>
        </p:txBody>
      </p:sp>
      <p:sp>
        <p:nvSpPr>
          <p:cNvPr id="6146" name="Marcador de Posição de Conteúdo 2"/>
          <p:cNvSpPr>
            <a:spLocks noGrp="1"/>
          </p:cNvSpPr>
          <p:nvPr>
            <p:ph idx="1"/>
          </p:nvPr>
        </p:nvSpPr>
        <p:spPr>
          <a:xfrm>
            <a:off x="251520" y="1600200"/>
            <a:ext cx="8435280" cy="4525963"/>
          </a:xfrm>
        </p:spPr>
        <p:txBody>
          <a:bodyPr/>
          <a:lstStyle/>
          <a:p>
            <a:pPr marL="0" indent="0">
              <a:buNone/>
            </a:pPr>
            <a:endParaRPr lang="en-GB" sz="2400" b="1" dirty="0" smtClean="0">
              <a:latin typeface="Calibri" charset="0"/>
            </a:endParaRPr>
          </a:p>
          <a:p>
            <a:pPr marL="0" indent="0">
              <a:buNone/>
            </a:pPr>
            <a:r>
              <a:rPr lang="en-GB" sz="2400" b="1" dirty="0" smtClean="0">
                <a:latin typeface="Calibri" charset="0"/>
              </a:rPr>
              <a:t>Osteoporosis </a:t>
            </a:r>
            <a:r>
              <a:rPr lang="en-GB" sz="2400" b="1" dirty="0">
                <a:latin typeface="Calibri" charset="0"/>
              </a:rPr>
              <a:t>is considered primarily a disease of </a:t>
            </a:r>
            <a:r>
              <a:rPr lang="en-GB" sz="2400" b="1" dirty="0" smtClean="0">
                <a:latin typeface="Calibri" charset="0"/>
              </a:rPr>
              <a:t>post-menopausal women;  </a:t>
            </a:r>
            <a:r>
              <a:rPr lang="en-GB" sz="2400" b="1" dirty="0" smtClean="0">
                <a:solidFill>
                  <a:schemeClr val="accent2">
                    <a:lumMod val="75000"/>
                  </a:schemeClr>
                </a:solidFill>
                <a:latin typeface="Calibri" charset="0"/>
              </a:rPr>
              <a:t>men </a:t>
            </a:r>
            <a:r>
              <a:rPr lang="en-GB" sz="2400" b="1" dirty="0">
                <a:solidFill>
                  <a:schemeClr val="accent2">
                    <a:lumMod val="75000"/>
                  </a:schemeClr>
                </a:solidFill>
                <a:latin typeface="Calibri" charset="0"/>
              </a:rPr>
              <a:t>are rarely </a:t>
            </a:r>
            <a:r>
              <a:rPr lang="en-GB" sz="2400" b="1" dirty="0">
                <a:latin typeface="Calibri" charset="0"/>
              </a:rPr>
              <a:t>evaluated, </a:t>
            </a:r>
            <a:r>
              <a:rPr lang="en-GB" sz="2400" b="1" dirty="0">
                <a:solidFill>
                  <a:schemeClr val="accent2">
                    <a:lumMod val="75000"/>
                  </a:schemeClr>
                </a:solidFill>
                <a:latin typeface="Calibri" charset="0"/>
              </a:rPr>
              <a:t>or treated </a:t>
            </a:r>
            <a:r>
              <a:rPr lang="en-GB" sz="2400" b="1" dirty="0">
                <a:latin typeface="Calibri" charset="0"/>
              </a:rPr>
              <a:t>for it (Khosla et al., 2008). </a:t>
            </a:r>
          </a:p>
          <a:p>
            <a:pPr marL="0" indent="0">
              <a:buNone/>
            </a:pPr>
            <a:endParaRPr lang="en-GB" sz="2800" dirty="0" smtClean="0">
              <a:latin typeface="Calibri" charset="0"/>
            </a:endParaRPr>
          </a:p>
          <a:p>
            <a:pPr marL="0" indent="0">
              <a:buNone/>
            </a:pPr>
            <a:r>
              <a:rPr lang="en-GB" sz="2800" b="1" dirty="0" smtClean="0">
                <a:solidFill>
                  <a:srgbClr val="2E3917"/>
                </a:solidFill>
                <a:latin typeface="Calibri" charset="0"/>
              </a:rPr>
              <a:t>However,  </a:t>
            </a:r>
            <a:r>
              <a:rPr lang="en-GB" sz="2800" b="1" dirty="0" smtClean="0">
                <a:solidFill>
                  <a:schemeClr val="accent2">
                    <a:lumMod val="75000"/>
                  </a:schemeClr>
                </a:solidFill>
                <a:latin typeface="Calibri" charset="0"/>
              </a:rPr>
              <a:t>men </a:t>
            </a:r>
            <a:r>
              <a:rPr lang="en-GB" sz="2800" b="1" dirty="0">
                <a:solidFill>
                  <a:schemeClr val="accent2">
                    <a:lumMod val="75000"/>
                  </a:schemeClr>
                </a:solidFill>
                <a:latin typeface="Calibri" charset="0"/>
              </a:rPr>
              <a:t>account for nearly a third </a:t>
            </a:r>
            <a:endParaRPr lang="en-GB" sz="2800" b="1" dirty="0" smtClean="0">
              <a:solidFill>
                <a:schemeClr val="accent2">
                  <a:lumMod val="75000"/>
                </a:schemeClr>
              </a:solidFill>
              <a:latin typeface="Calibri" charset="0"/>
            </a:endParaRPr>
          </a:p>
          <a:p>
            <a:pPr marL="0" indent="0">
              <a:buNone/>
            </a:pPr>
            <a:r>
              <a:rPr lang="en-GB" sz="2800" b="1" dirty="0" smtClean="0">
                <a:solidFill>
                  <a:srgbClr val="2E3917"/>
                </a:solidFill>
                <a:latin typeface="Calibri" charset="0"/>
              </a:rPr>
              <a:t>of </a:t>
            </a:r>
            <a:r>
              <a:rPr lang="en-GB" sz="2800" b="1" dirty="0">
                <a:solidFill>
                  <a:srgbClr val="2E3917"/>
                </a:solidFill>
                <a:latin typeface="Calibri" charset="0"/>
              </a:rPr>
              <a:t>osteoporosis-related hip fractures </a:t>
            </a:r>
            <a:endParaRPr lang="en-GB" sz="2800" b="1" dirty="0" smtClean="0">
              <a:solidFill>
                <a:srgbClr val="2E3917"/>
              </a:solidFill>
              <a:latin typeface="Calibri" charset="0"/>
            </a:endParaRPr>
          </a:p>
          <a:p>
            <a:pPr marL="0" indent="0">
              <a:buNone/>
            </a:pPr>
            <a:r>
              <a:rPr lang="en-GB" sz="2800" b="1" dirty="0" smtClean="0">
                <a:solidFill>
                  <a:srgbClr val="2E3917"/>
                </a:solidFill>
                <a:latin typeface="Calibri" charset="0"/>
              </a:rPr>
              <a:t>across </a:t>
            </a:r>
            <a:r>
              <a:rPr lang="en-GB" sz="2800" b="1" dirty="0">
                <a:solidFill>
                  <a:srgbClr val="2E3917"/>
                </a:solidFill>
                <a:latin typeface="Calibri" charset="0"/>
              </a:rPr>
              <a:t>Europe and the U.S. (</a:t>
            </a:r>
            <a:r>
              <a:rPr lang="en-GB" sz="2800" b="1" dirty="0" err="1">
                <a:solidFill>
                  <a:srgbClr val="2E3917"/>
                </a:solidFill>
                <a:latin typeface="Calibri" charset="0"/>
              </a:rPr>
              <a:t>Dhanwal</a:t>
            </a:r>
            <a:r>
              <a:rPr lang="en-GB" sz="2800" b="1" dirty="0">
                <a:solidFill>
                  <a:srgbClr val="2E3917"/>
                </a:solidFill>
                <a:latin typeface="Calibri" charset="0"/>
              </a:rPr>
              <a:t> </a:t>
            </a:r>
            <a:endParaRPr lang="en-GB" sz="2800" b="1" dirty="0" smtClean="0">
              <a:solidFill>
                <a:srgbClr val="2E3917"/>
              </a:solidFill>
              <a:latin typeface="Calibri" charset="0"/>
            </a:endParaRPr>
          </a:p>
          <a:p>
            <a:pPr marL="0" indent="0">
              <a:buNone/>
            </a:pPr>
            <a:r>
              <a:rPr lang="en-GB" sz="2800" b="1" dirty="0" smtClean="0">
                <a:solidFill>
                  <a:srgbClr val="2E3917"/>
                </a:solidFill>
                <a:latin typeface="Calibri" charset="0"/>
              </a:rPr>
              <a:t>et </a:t>
            </a:r>
            <a:r>
              <a:rPr lang="en-GB" sz="2800" b="1" dirty="0">
                <a:solidFill>
                  <a:srgbClr val="2E3917"/>
                </a:solidFill>
                <a:latin typeface="Calibri" charset="0"/>
              </a:rPr>
              <a:t>al</a:t>
            </a:r>
            <a:r>
              <a:rPr lang="en-GB" sz="2800" b="1" dirty="0" smtClean="0">
                <a:solidFill>
                  <a:srgbClr val="2E3917"/>
                </a:solidFill>
                <a:latin typeface="Calibri" charset="0"/>
              </a:rPr>
              <a:t>., 2010</a:t>
            </a:r>
            <a:r>
              <a:rPr lang="en-GB" sz="2800" b="1" dirty="0">
                <a:solidFill>
                  <a:srgbClr val="2E3917"/>
                </a:solidFill>
                <a:latin typeface="Calibri" charset="0"/>
              </a:rPr>
              <a:t>). </a:t>
            </a:r>
          </a:p>
        </p:txBody>
      </p:sp>
      <p:pic>
        <p:nvPicPr>
          <p:cNvPr id="2050" name="Picture 2" descr="C:\Users\DCEA\Music\Desktop\320px-Rt_NOF[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93998" y="3356992"/>
            <a:ext cx="2032000" cy="3162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43000"/>
            <a:ext cx="8208912" cy="5382344"/>
          </a:xfrm>
        </p:spPr>
        <p:txBody>
          <a:bodyPr/>
          <a:lstStyle/>
          <a:p>
            <a:pPr marL="0" indent="0">
              <a:buNone/>
            </a:pPr>
            <a:r>
              <a:rPr lang="en-US" sz="2400" b="1" dirty="0" smtClean="0"/>
              <a:t>Why are salaries gendered? </a:t>
            </a:r>
          </a:p>
          <a:p>
            <a:pPr marL="0" indent="0">
              <a:buNone/>
            </a:pPr>
            <a:endParaRPr lang="en-US" sz="2400" dirty="0" smtClean="0"/>
          </a:p>
          <a:p>
            <a:pPr marL="0" indent="0">
              <a:buNone/>
            </a:pPr>
            <a:r>
              <a:rPr lang="en-US" sz="2000" b="1" dirty="0" smtClean="0"/>
              <a:t>a.  </a:t>
            </a:r>
            <a:r>
              <a:rPr lang="en-US" sz="2000" b="1" dirty="0" smtClean="0">
                <a:solidFill>
                  <a:schemeClr val="accent2">
                    <a:lumMod val="75000"/>
                  </a:schemeClr>
                </a:solidFill>
              </a:rPr>
              <a:t>Stereotype</a:t>
            </a:r>
            <a:r>
              <a:rPr lang="en-US" sz="2000" dirty="0" smtClean="0"/>
              <a:t>s still </a:t>
            </a:r>
            <a:r>
              <a:rPr lang="en-US" sz="2000" dirty="0"/>
              <a:t>i</a:t>
            </a:r>
            <a:r>
              <a:rPr lang="en-US" sz="2000" dirty="0" smtClean="0"/>
              <a:t>mpair </a:t>
            </a:r>
            <a:r>
              <a:rPr lang="en-US" sz="2000" dirty="0"/>
              <a:t>w</a:t>
            </a:r>
            <a:r>
              <a:rPr lang="en-US" sz="2000" dirty="0" smtClean="0"/>
              <a:t>omen’s </a:t>
            </a:r>
            <a:r>
              <a:rPr lang="en-US" sz="2000" dirty="0"/>
              <a:t>c</a:t>
            </a:r>
            <a:r>
              <a:rPr lang="en-US" sz="2000" dirty="0" smtClean="0"/>
              <a:t>areers </a:t>
            </a:r>
            <a:r>
              <a:rPr lang="en-US" sz="2000" dirty="0"/>
              <a:t>in </a:t>
            </a:r>
            <a:r>
              <a:rPr lang="en-US" sz="2000" dirty="0" smtClean="0"/>
              <a:t>s</a:t>
            </a:r>
            <a:r>
              <a:rPr lang="en-US" sz="2000" dirty="0"/>
              <a:t>cience. Studies </a:t>
            </a:r>
            <a:r>
              <a:rPr lang="en-US" sz="2000" dirty="0" smtClean="0"/>
              <a:t>on  </a:t>
            </a:r>
            <a:r>
              <a:rPr lang="en-US" sz="2000" b="1" i="1" dirty="0"/>
              <a:t>“Why are there more men than women in STEM fields? </a:t>
            </a:r>
            <a:r>
              <a:rPr lang="en-US" sz="2000" b="1" dirty="0"/>
              <a:t> </a:t>
            </a:r>
            <a:r>
              <a:rPr lang="en-US" sz="2000" dirty="0" smtClean="0"/>
              <a:t>(</a:t>
            </a:r>
            <a:r>
              <a:rPr lang="en-US" sz="2000" b="1" dirty="0"/>
              <a:t>S</a:t>
            </a:r>
            <a:r>
              <a:rPr lang="en-US" sz="2000" dirty="0" smtClean="0"/>
              <a:t>cience</a:t>
            </a:r>
            <a:r>
              <a:rPr lang="en-US" sz="2000" dirty="0"/>
              <a:t>, </a:t>
            </a:r>
            <a:r>
              <a:rPr lang="en-GB" sz="2000" b="1" dirty="0"/>
              <a:t>T</a:t>
            </a:r>
            <a:r>
              <a:rPr lang="en-GB" sz="2000" dirty="0" smtClean="0"/>
              <a:t>echnology</a:t>
            </a:r>
            <a:r>
              <a:rPr lang="en-GB" sz="2000" dirty="0"/>
              <a:t>, </a:t>
            </a:r>
            <a:r>
              <a:rPr lang="en-GB" sz="2000" b="1" dirty="0"/>
              <a:t>E</a:t>
            </a:r>
            <a:r>
              <a:rPr lang="en-GB" sz="2000" dirty="0" smtClean="0"/>
              <a:t>ngineering</a:t>
            </a:r>
            <a:r>
              <a:rPr lang="en-GB" sz="2000" dirty="0"/>
              <a:t>, and </a:t>
            </a:r>
            <a:r>
              <a:rPr lang="en-GB" sz="2000" b="1" dirty="0"/>
              <a:t>M</a:t>
            </a:r>
            <a:r>
              <a:rPr lang="en-GB" sz="2000" dirty="0" smtClean="0"/>
              <a:t>athematics</a:t>
            </a:r>
            <a:r>
              <a:rPr lang="en-GB" sz="2000" dirty="0"/>
              <a:t>)</a:t>
            </a:r>
            <a:r>
              <a:rPr lang="en-US" sz="2000" dirty="0"/>
              <a:t> typically focus on </a:t>
            </a:r>
            <a:r>
              <a:rPr lang="en-US" sz="2000" b="1" dirty="0">
                <a:solidFill>
                  <a:schemeClr val="accent2">
                    <a:lumMod val="75000"/>
                  </a:schemeClr>
                </a:solidFill>
              </a:rPr>
              <a:t>women’s interests and choices</a:t>
            </a:r>
            <a:r>
              <a:rPr lang="en-US" sz="2000" dirty="0"/>
              <a:t>. </a:t>
            </a:r>
            <a:r>
              <a:rPr lang="en-US" sz="2000" dirty="0" smtClean="0"/>
              <a:t>Although important, it has been demonstrated that…</a:t>
            </a:r>
          </a:p>
          <a:p>
            <a:pPr marL="457200" indent="-457200">
              <a:buAutoNum type="alphaLcPeriod"/>
            </a:pPr>
            <a:endParaRPr lang="en-US" sz="2400" dirty="0"/>
          </a:p>
          <a:p>
            <a:pPr marL="0" indent="0">
              <a:buNone/>
            </a:pPr>
            <a:r>
              <a:rPr lang="en-US" sz="2400" b="1" dirty="0" smtClean="0"/>
              <a:t>b. </a:t>
            </a:r>
            <a:r>
              <a:rPr lang="en-US" sz="2400" b="1" dirty="0" smtClean="0">
                <a:solidFill>
                  <a:schemeClr val="accent2">
                    <a:lumMod val="75000"/>
                  </a:schemeClr>
                </a:solidFill>
              </a:rPr>
              <a:t>Strong </a:t>
            </a:r>
            <a:r>
              <a:rPr lang="en-US" sz="2400" dirty="0" smtClean="0"/>
              <a:t>underlying </a:t>
            </a:r>
            <a:r>
              <a:rPr lang="en-US" sz="2400" b="1" dirty="0">
                <a:solidFill>
                  <a:schemeClr val="accent2">
                    <a:lumMod val="75000"/>
                  </a:schemeClr>
                </a:solidFill>
              </a:rPr>
              <a:t>biases</a:t>
            </a:r>
            <a:r>
              <a:rPr lang="en-US" sz="2400" dirty="0"/>
              <a:t> </a:t>
            </a:r>
            <a:r>
              <a:rPr lang="en-US" sz="2400" dirty="0" smtClean="0"/>
              <a:t>persist when </a:t>
            </a:r>
            <a:r>
              <a:rPr lang="en-US" sz="2400" b="1" dirty="0"/>
              <a:t>hiring managers,</a:t>
            </a:r>
            <a:br>
              <a:rPr lang="en-US" sz="2400" b="1" dirty="0"/>
            </a:br>
            <a:r>
              <a:rPr lang="en-US" sz="2400" dirty="0"/>
              <a:t>(Reuben E. 2014. Proc. Nat. Acad. Sc</a:t>
            </a:r>
            <a:r>
              <a:rPr lang="en-US" sz="2400" dirty="0" smtClean="0"/>
              <a:t>.), </a:t>
            </a:r>
            <a:r>
              <a:rPr lang="en-US" sz="2800" b="1" dirty="0" smtClean="0"/>
              <a:t> showing </a:t>
            </a:r>
            <a:r>
              <a:rPr lang="en-US" sz="2800" b="1" dirty="0"/>
              <a:t>an extraordinary level of gender bias</a:t>
            </a:r>
            <a:r>
              <a:rPr lang="en-US" sz="2400" dirty="0"/>
              <a:t> when making decisions and filling positions</a:t>
            </a:r>
            <a:r>
              <a:rPr lang="en-US" sz="2800" b="1" dirty="0"/>
              <a:t>, often </a:t>
            </a:r>
            <a:r>
              <a:rPr lang="en-US" sz="2800" b="1" dirty="0" smtClean="0"/>
              <a:t>a less</a:t>
            </a:r>
            <a:r>
              <a:rPr lang="en-US" sz="2800" b="1" dirty="0"/>
              <a:t> </a:t>
            </a:r>
            <a:r>
              <a:rPr lang="en-US" sz="2800" b="1" dirty="0" smtClean="0"/>
              <a:t>qualified </a:t>
            </a:r>
            <a:r>
              <a:rPr lang="en-US" sz="2800" b="1" dirty="0"/>
              <a:t>male </a:t>
            </a:r>
            <a:r>
              <a:rPr lang="en-US" sz="2800" b="1" dirty="0" smtClean="0"/>
              <a:t>is chosen over </a:t>
            </a:r>
            <a:r>
              <a:rPr lang="en-US" sz="2800" b="1" dirty="0"/>
              <a:t>a superiorly qualified female</a:t>
            </a:r>
            <a:r>
              <a:rPr lang="en-US" sz="2400" dirty="0" smtClean="0"/>
              <a:t>.</a:t>
            </a:r>
            <a:endParaRPr lang="en-US" sz="2400" dirty="0"/>
          </a:p>
        </p:txBody>
      </p:sp>
      <p:sp>
        <p:nvSpPr>
          <p:cNvPr id="4" name="Título 1"/>
          <p:cNvSpPr txBox="1">
            <a:spLocks/>
          </p:cNvSpPr>
          <p:nvPr/>
        </p:nvSpPr>
        <p:spPr bwMode="auto">
          <a:xfrm>
            <a:off x="0" y="0"/>
            <a:ext cx="8964488" cy="1143000"/>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sz="3200" b="1" dirty="0" smtClean="0">
                <a:latin typeface="Calibri" charset="0"/>
              </a:rPr>
              <a:t>B. Gendered salaries</a:t>
            </a:r>
            <a:endParaRPr lang="en-GB" sz="3200" b="1" dirty="0">
              <a:latin typeface="Calibri" charset="0"/>
            </a:endParaRPr>
          </a:p>
        </p:txBody>
      </p:sp>
    </p:spTree>
    <p:extLst>
      <p:ext uri="{BB962C8B-B14F-4D97-AF65-F5344CB8AC3E}">
        <p14:creationId xmlns:p14="http://schemas.microsoft.com/office/powerpoint/2010/main" val="261221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0"/>
            <a:ext cx="9144000" cy="895078"/>
          </a:xfrm>
          <a:solidFill>
            <a:schemeClr val="accent3">
              <a:lumMod val="40000"/>
              <a:lumOff val="60000"/>
            </a:schemeClr>
          </a:solidFill>
        </p:spPr>
        <p:txBody>
          <a:bodyPr rtlCol="0">
            <a:normAutofit fontScale="90000"/>
          </a:bodyPr>
          <a:lstStyle/>
          <a:p>
            <a:pPr fontAlgn="auto">
              <a:spcAft>
                <a:spcPts val="0"/>
              </a:spcAft>
              <a:defRPr/>
            </a:pPr>
            <a:r>
              <a:rPr lang="en-GB" sz="2800" b="1" dirty="0">
                <a:ea typeface="+mj-ea"/>
                <a:cs typeface="+mj-cs"/>
              </a:rPr>
              <a:t>S</a:t>
            </a:r>
            <a:r>
              <a:rPr lang="en-GB" sz="2800" b="1" dirty="0" smtClean="0">
                <a:ea typeface="+mj-ea"/>
                <a:cs typeface="+mj-cs"/>
              </a:rPr>
              <a:t>election of  job  candidates based on the same CVs, portraying  either a male or  a female name</a:t>
            </a:r>
            <a:endParaRPr lang="en-GB" sz="2800" b="1" dirty="0">
              <a:ea typeface="+mj-ea"/>
              <a:cs typeface="+mj-cs"/>
            </a:endParaRP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536" y="1005009"/>
            <a:ext cx="8568952" cy="584247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19" name="CaixaDeTexto 3"/>
          <p:cNvSpPr txBox="1">
            <a:spLocks noChangeArrowheads="1"/>
          </p:cNvSpPr>
          <p:nvPr/>
        </p:nvSpPr>
        <p:spPr bwMode="auto">
          <a:xfrm>
            <a:off x="900113" y="6237288"/>
            <a:ext cx="5303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GB" i="1" dirty="0"/>
              <a:t>PNAS</a:t>
            </a:r>
            <a:r>
              <a:rPr lang="en-GB" dirty="0"/>
              <a:t> last week by </a:t>
            </a:r>
            <a:r>
              <a:rPr lang="en-GB" dirty="0">
                <a:hlinkClick r:id="rId3"/>
              </a:rPr>
              <a:t>Corinne Moss-</a:t>
            </a:r>
            <a:r>
              <a:rPr lang="en-GB" dirty="0" err="1">
                <a:hlinkClick r:id="rId3"/>
              </a:rPr>
              <a:t>Racusin</a:t>
            </a:r>
            <a:r>
              <a:rPr lang="en-GB" dirty="0"/>
              <a:t>  et al. 2012),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4944"/>
            <a:ext cx="8964488" cy="801768"/>
          </a:xfrm>
          <a:solidFill>
            <a:schemeClr val="accent3">
              <a:lumMod val="40000"/>
              <a:lumOff val="60000"/>
            </a:schemeClr>
          </a:solidFill>
        </p:spPr>
        <p:txBody>
          <a:bodyPr/>
          <a:lstStyle/>
          <a:p>
            <a:r>
              <a:rPr lang="en-GB" sz="2800" b="1" dirty="0" smtClean="0"/>
              <a:t>It should not come as a surprise that ….</a:t>
            </a:r>
            <a:endParaRPr lang="en-GB" sz="2800" b="1" dirty="0"/>
          </a:p>
        </p:txBody>
      </p:sp>
      <p:sp>
        <p:nvSpPr>
          <p:cNvPr id="3" name="Marcador de Posição de Conteúdo 2"/>
          <p:cNvSpPr>
            <a:spLocks noGrp="1"/>
          </p:cNvSpPr>
          <p:nvPr>
            <p:ph idx="1"/>
          </p:nvPr>
        </p:nvSpPr>
        <p:spPr>
          <a:xfrm>
            <a:off x="251520" y="908720"/>
            <a:ext cx="8640960" cy="5217443"/>
          </a:xfrm>
        </p:spPr>
        <p:txBody>
          <a:bodyPr/>
          <a:lstStyle/>
          <a:p>
            <a:pPr marL="0" indent="0">
              <a:buNone/>
            </a:pPr>
            <a:r>
              <a:rPr lang="en-GB" sz="2800" b="1" dirty="0"/>
              <a:t>w</a:t>
            </a:r>
            <a:r>
              <a:rPr lang="en-GB" sz="2800" b="1" dirty="0" smtClean="0"/>
              <a:t>omen remain vastly under-represented in most decision making institutions and spheres, </a:t>
            </a:r>
            <a:r>
              <a:rPr lang="en-GB" sz="2800" b="1" i="1" dirty="0" smtClean="0"/>
              <a:t>e.g.</a:t>
            </a:r>
          </a:p>
          <a:p>
            <a:pPr>
              <a:buFontTx/>
              <a:buChar char="-"/>
            </a:pPr>
            <a:r>
              <a:rPr lang="en-GB" sz="2800" dirty="0" smtClean="0"/>
              <a:t>Universities executive boards</a:t>
            </a:r>
          </a:p>
          <a:p>
            <a:pPr>
              <a:buFontTx/>
              <a:buChar char="-"/>
            </a:pPr>
            <a:r>
              <a:rPr lang="en-GB" sz="2800" dirty="0" smtClean="0"/>
              <a:t>Science foundations selection boards</a:t>
            </a:r>
          </a:p>
          <a:p>
            <a:pPr>
              <a:buFontTx/>
              <a:buChar char="-"/>
            </a:pPr>
            <a:r>
              <a:rPr lang="en-GB" sz="2800" dirty="0" smtClean="0"/>
              <a:t>Public and private companies executive boards</a:t>
            </a:r>
          </a:p>
          <a:p>
            <a:pPr>
              <a:buFontTx/>
              <a:buChar char="-"/>
            </a:pPr>
            <a:r>
              <a:rPr lang="en-GB" sz="2800" dirty="0" smtClean="0"/>
              <a:t>Monetary institutions</a:t>
            </a:r>
          </a:p>
          <a:p>
            <a:pPr marL="0" indent="0">
              <a:buNone/>
            </a:pPr>
            <a:r>
              <a:rPr lang="en-GB" sz="2800" dirty="0" smtClean="0"/>
              <a:t>- ….. ….. </a:t>
            </a:r>
            <a:endParaRPr lang="en-GB" sz="2800" dirty="0"/>
          </a:p>
          <a:p>
            <a:pPr marL="0" indent="0">
              <a:buNone/>
            </a:pPr>
            <a:r>
              <a:rPr lang="en-GB" dirty="0" smtClean="0">
                <a:solidFill>
                  <a:schemeClr val="accent6">
                    <a:lumMod val="50000"/>
                  </a:schemeClr>
                </a:solidFill>
              </a:rPr>
              <a:t>  </a:t>
            </a:r>
            <a:r>
              <a:rPr lang="en-GB" b="1" dirty="0" smtClean="0">
                <a:solidFill>
                  <a:schemeClr val="accent6">
                    <a:lumMod val="50000"/>
                  </a:schemeClr>
                </a:solidFill>
              </a:rPr>
              <a:t>thus perpetuating the old-present trend: gendered science, gendered decisions, gendered salaries</a:t>
            </a:r>
            <a:endParaRPr lang="en-GB" b="1" dirty="0"/>
          </a:p>
        </p:txBody>
      </p:sp>
    </p:spTree>
    <p:extLst>
      <p:ext uri="{BB962C8B-B14F-4D97-AF65-F5344CB8AC3E}">
        <p14:creationId xmlns:p14="http://schemas.microsoft.com/office/powerpoint/2010/main" val="39668091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8640" y="-1107504"/>
            <a:ext cx="10801200" cy="8208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ixaDeTexto 3"/>
          <p:cNvSpPr txBox="1"/>
          <p:nvPr/>
        </p:nvSpPr>
        <p:spPr>
          <a:xfrm>
            <a:off x="1106814" y="5265951"/>
            <a:ext cx="757152" cy="584775"/>
          </a:xfrm>
          <a:prstGeom prst="rect">
            <a:avLst/>
          </a:prstGeom>
          <a:solidFill>
            <a:schemeClr val="accent2">
              <a:lumMod val="75000"/>
            </a:schemeClr>
          </a:solidFill>
        </p:spPr>
        <p:txBody>
          <a:bodyPr wrap="square" rtlCol="0">
            <a:spAutoFit/>
          </a:bodyPr>
          <a:lstStyle/>
          <a:p>
            <a:r>
              <a:rPr lang="en-GB" sz="3200" b="1" dirty="0" smtClean="0">
                <a:solidFill>
                  <a:schemeClr val="bg1"/>
                </a:solidFill>
              </a:rPr>
              <a:t>4%</a:t>
            </a:r>
            <a:endParaRPr lang="en-GB" sz="3200" b="1" dirty="0">
              <a:solidFill>
                <a:schemeClr val="bg1"/>
              </a:solidFill>
            </a:endParaRPr>
          </a:p>
        </p:txBody>
      </p:sp>
      <p:sp>
        <p:nvSpPr>
          <p:cNvPr id="5" name="CaixaDeTexto 4"/>
          <p:cNvSpPr txBox="1"/>
          <p:nvPr/>
        </p:nvSpPr>
        <p:spPr>
          <a:xfrm>
            <a:off x="1064144" y="1556792"/>
            <a:ext cx="842493" cy="1200329"/>
          </a:xfrm>
          <a:prstGeom prst="rect">
            <a:avLst/>
          </a:prstGeom>
          <a:solidFill>
            <a:schemeClr val="accent1">
              <a:lumMod val="75000"/>
            </a:schemeClr>
          </a:solidFill>
        </p:spPr>
        <p:txBody>
          <a:bodyPr wrap="square" rtlCol="0">
            <a:spAutoFit/>
          </a:bodyPr>
          <a:lstStyle/>
          <a:p>
            <a:r>
              <a:rPr lang="en-GB" sz="3600" b="1" dirty="0" smtClean="0">
                <a:solidFill>
                  <a:schemeClr val="bg1"/>
                </a:solidFill>
              </a:rPr>
              <a:t>96   %</a:t>
            </a:r>
            <a:endParaRPr lang="en-GB" sz="3600" b="1" dirty="0">
              <a:solidFill>
                <a:schemeClr val="bg1"/>
              </a:solidFill>
            </a:endParaRPr>
          </a:p>
        </p:txBody>
      </p:sp>
      <p:sp>
        <p:nvSpPr>
          <p:cNvPr id="3" name="CaixaDeTexto 2"/>
          <p:cNvSpPr txBox="1"/>
          <p:nvPr/>
        </p:nvSpPr>
        <p:spPr>
          <a:xfrm>
            <a:off x="647056" y="404664"/>
            <a:ext cx="8496944" cy="954107"/>
          </a:xfrm>
          <a:prstGeom prst="rect">
            <a:avLst/>
          </a:prstGeom>
          <a:noFill/>
        </p:spPr>
        <p:txBody>
          <a:bodyPr wrap="square" rtlCol="0">
            <a:spAutoFit/>
          </a:bodyPr>
          <a:lstStyle/>
          <a:p>
            <a:r>
              <a:rPr lang="en-GB" sz="2800" b="1" dirty="0" smtClean="0"/>
              <a:t>Gender balance among board members of the largest publicly listed companies, EU, 2009</a:t>
            </a:r>
            <a:endParaRPr lang="en-GB" sz="2800" b="1" dirty="0"/>
          </a:p>
        </p:txBody>
      </p:sp>
    </p:spTree>
    <p:extLst>
      <p:ext uri="{BB962C8B-B14F-4D97-AF65-F5344CB8AC3E}">
        <p14:creationId xmlns:p14="http://schemas.microsoft.com/office/powerpoint/2010/main" val="1043803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2576" y="-504056"/>
            <a:ext cx="10154181" cy="7362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ixaDeTexto 3"/>
          <p:cNvSpPr txBox="1"/>
          <p:nvPr/>
        </p:nvSpPr>
        <p:spPr>
          <a:xfrm>
            <a:off x="5724128" y="3717032"/>
            <a:ext cx="1152128" cy="584775"/>
          </a:xfrm>
          <a:prstGeom prst="rect">
            <a:avLst/>
          </a:prstGeom>
          <a:solidFill>
            <a:schemeClr val="accent2">
              <a:lumMod val="75000"/>
            </a:schemeClr>
          </a:solidFill>
        </p:spPr>
        <p:txBody>
          <a:bodyPr wrap="square" rtlCol="0">
            <a:spAutoFit/>
          </a:bodyPr>
          <a:lstStyle/>
          <a:p>
            <a:r>
              <a:rPr lang="en-GB" sz="3200" b="1" dirty="0" smtClean="0">
                <a:solidFill>
                  <a:schemeClr val="bg1"/>
                </a:solidFill>
              </a:rPr>
              <a:t>27 %</a:t>
            </a:r>
            <a:endParaRPr lang="en-GB" sz="3200" b="1" dirty="0">
              <a:solidFill>
                <a:schemeClr val="bg1"/>
              </a:solidFill>
            </a:endParaRPr>
          </a:p>
        </p:txBody>
      </p:sp>
      <p:sp>
        <p:nvSpPr>
          <p:cNvPr id="3" name="CaixaDeTexto 2"/>
          <p:cNvSpPr txBox="1"/>
          <p:nvPr/>
        </p:nvSpPr>
        <p:spPr>
          <a:xfrm>
            <a:off x="895760" y="1099583"/>
            <a:ext cx="8183266" cy="523220"/>
          </a:xfrm>
          <a:prstGeom prst="rect">
            <a:avLst/>
          </a:prstGeom>
          <a:noFill/>
        </p:spPr>
        <p:txBody>
          <a:bodyPr wrap="none" rtlCol="0">
            <a:spAutoFit/>
          </a:bodyPr>
          <a:lstStyle/>
          <a:p>
            <a:r>
              <a:rPr lang="en-GB" sz="2800" b="1" dirty="0" smtClean="0"/>
              <a:t>Gender composition of national parliaments, EU 2010</a:t>
            </a:r>
            <a:endParaRPr lang="en-GB" sz="2800" b="1" dirty="0"/>
          </a:p>
        </p:txBody>
      </p:sp>
    </p:spTree>
    <p:extLst>
      <p:ext uri="{BB962C8B-B14F-4D97-AF65-F5344CB8AC3E}">
        <p14:creationId xmlns:p14="http://schemas.microsoft.com/office/powerpoint/2010/main" val="956585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4624"/>
            <a:ext cx="9167482" cy="792088"/>
          </a:xfrm>
          <a:solidFill>
            <a:schemeClr val="tx2">
              <a:lumMod val="60000"/>
              <a:lumOff val="40000"/>
            </a:schemeClr>
          </a:solidFill>
          <a:ln>
            <a:solidFill>
              <a:schemeClr val="tx2">
                <a:lumMod val="60000"/>
                <a:lumOff val="40000"/>
              </a:schemeClr>
            </a:solidFill>
          </a:ln>
        </p:spPr>
        <p:txBody>
          <a:bodyPr/>
          <a:lstStyle/>
          <a:p>
            <a:r>
              <a:rPr lang="en-GB" sz="2800" b="1" dirty="0" smtClean="0">
                <a:solidFill>
                  <a:schemeClr val="bg1"/>
                </a:solidFill>
              </a:rPr>
              <a:t>Gender pay gap is 2008 (all professions)</a:t>
            </a:r>
            <a:endParaRPr lang="en-GB" sz="2800" b="1" dirty="0">
              <a:solidFill>
                <a:schemeClr val="bg1"/>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822" y="908720"/>
            <a:ext cx="9068178" cy="4809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eta para baixo 3"/>
          <p:cNvSpPr/>
          <p:nvPr/>
        </p:nvSpPr>
        <p:spPr>
          <a:xfrm>
            <a:off x="2241141" y="3134185"/>
            <a:ext cx="242316" cy="79208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eta para baixo 4"/>
          <p:cNvSpPr/>
          <p:nvPr/>
        </p:nvSpPr>
        <p:spPr>
          <a:xfrm>
            <a:off x="7164288" y="1743671"/>
            <a:ext cx="241333" cy="5463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ângulo 5"/>
          <p:cNvSpPr/>
          <p:nvPr/>
        </p:nvSpPr>
        <p:spPr>
          <a:xfrm>
            <a:off x="179512" y="5960685"/>
            <a:ext cx="8784976" cy="646331"/>
          </a:xfrm>
          <a:prstGeom prst="rect">
            <a:avLst/>
          </a:prstGeom>
        </p:spPr>
        <p:txBody>
          <a:bodyPr wrap="square">
            <a:spAutoFit/>
          </a:bodyPr>
          <a:lstStyle/>
          <a:p>
            <a:r>
              <a:rPr lang="en-US" dirty="0">
                <a:latin typeface="Arial"/>
                <a:cs typeface="Arial"/>
              </a:rPr>
              <a:t>(European Commission, 2014. Tackling the gender pay gap in the EU. Luxembourg. EU Pub. Office. 20 pp.)</a:t>
            </a:r>
          </a:p>
        </p:txBody>
      </p:sp>
      <p:sp>
        <p:nvSpPr>
          <p:cNvPr id="3" name="CaixaDeTexto 2"/>
          <p:cNvSpPr txBox="1"/>
          <p:nvPr/>
        </p:nvSpPr>
        <p:spPr>
          <a:xfrm>
            <a:off x="2041538" y="2483604"/>
            <a:ext cx="1010213" cy="584775"/>
          </a:xfrm>
          <a:prstGeom prst="rect">
            <a:avLst/>
          </a:prstGeom>
          <a:noFill/>
        </p:spPr>
        <p:txBody>
          <a:bodyPr wrap="none" rtlCol="0">
            <a:spAutoFit/>
          </a:bodyPr>
          <a:lstStyle/>
          <a:p>
            <a:r>
              <a:rPr lang="en-GB" sz="3200" b="1" dirty="0" smtClean="0"/>
              <a:t>9.2%</a:t>
            </a:r>
            <a:endParaRPr lang="en-GB" sz="3200" b="1" dirty="0"/>
          </a:p>
        </p:txBody>
      </p:sp>
      <p:sp>
        <p:nvSpPr>
          <p:cNvPr id="7" name="CaixaDeTexto 6"/>
          <p:cNvSpPr txBox="1"/>
          <p:nvPr/>
        </p:nvSpPr>
        <p:spPr>
          <a:xfrm>
            <a:off x="6791068" y="1372125"/>
            <a:ext cx="987771" cy="584775"/>
          </a:xfrm>
          <a:prstGeom prst="rect">
            <a:avLst/>
          </a:prstGeom>
          <a:noFill/>
        </p:spPr>
        <p:txBody>
          <a:bodyPr wrap="none" rtlCol="0">
            <a:spAutoFit/>
          </a:bodyPr>
          <a:lstStyle/>
          <a:p>
            <a:r>
              <a:rPr lang="en-GB" sz="3200" b="1" dirty="0" smtClean="0"/>
              <a:t>22 %</a:t>
            </a:r>
            <a:endParaRPr lang="en-GB" sz="3200" b="1" dirty="0"/>
          </a:p>
        </p:txBody>
      </p:sp>
    </p:spTree>
    <p:extLst>
      <p:ext uri="{BB962C8B-B14F-4D97-AF65-F5344CB8AC3E}">
        <p14:creationId xmlns:p14="http://schemas.microsoft.com/office/powerpoint/2010/main" val="2365651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478"/>
            <a:ext cx="9144000" cy="1304238"/>
          </a:xfrm>
          <a:solidFill>
            <a:schemeClr val="tx2">
              <a:lumMod val="60000"/>
              <a:lumOff val="40000"/>
            </a:schemeClr>
          </a:solidFill>
        </p:spPr>
        <p:txBody>
          <a:bodyPr/>
          <a:lstStyle/>
          <a:p>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b="1" dirty="0" smtClean="0">
                <a:solidFill>
                  <a:schemeClr val="bg1"/>
                </a:solidFill>
              </a:rPr>
              <a:t>Difference (variation) in gender pay gap</a:t>
            </a:r>
            <a:br>
              <a:rPr lang="en-US" sz="2800" b="1" dirty="0" smtClean="0">
                <a:solidFill>
                  <a:schemeClr val="bg1"/>
                </a:solidFill>
              </a:rPr>
            </a:br>
            <a:r>
              <a:rPr lang="en-US" sz="2800" b="1" dirty="0" smtClean="0">
                <a:solidFill>
                  <a:schemeClr val="bg1"/>
                </a:solidFill>
              </a:rPr>
              <a:t>between  2008 and 2012  for 27 EU countries </a:t>
            </a:r>
            <a:br>
              <a:rPr lang="en-US" sz="2800" b="1" dirty="0" smtClean="0">
                <a:solidFill>
                  <a:schemeClr val="bg1"/>
                </a:solidFill>
              </a:rPr>
            </a:br>
            <a:r>
              <a:rPr lang="en-US" sz="2800" dirty="0" smtClean="0"/>
              <a:t/>
            </a:r>
            <a:br>
              <a:rPr lang="en-US" sz="2800" dirty="0" smtClean="0"/>
            </a:br>
            <a:r>
              <a:rPr lang="en-US" sz="2800" dirty="0" smtClean="0">
                <a:solidFill>
                  <a:srgbClr val="FFFFFF"/>
                </a:solidFill>
                <a:latin typeface=""/>
              </a:rPr>
              <a:t>)</a:t>
            </a:r>
            <a:r>
              <a:rPr lang="en-US" sz="2800" dirty="0">
                <a:solidFill>
                  <a:srgbClr val="FFFFFF"/>
                </a:solidFill>
                <a:latin typeface=""/>
              </a:rPr>
              <a:t>. Equal Pay Day: Gender Pay Gap stagnates at 16,4% across Europe. Press Release. Brussels. 5 pp.</a:t>
            </a:r>
            <a:endParaRPr lang="en-US" sz="2800" dirty="0"/>
          </a:p>
        </p:txBody>
      </p:sp>
      <p:sp>
        <p:nvSpPr>
          <p:cNvPr id="5" name="TextBox 4"/>
          <p:cNvSpPr txBox="1"/>
          <p:nvPr/>
        </p:nvSpPr>
        <p:spPr>
          <a:xfrm>
            <a:off x="395536" y="6021288"/>
            <a:ext cx="8352928" cy="584776"/>
          </a:xfrm>
          <a:prstGeom prst="rect">
            <a:avLst/>
          </a:prstGeom>
          <a:noFill/>
        </p:spPr>
        <p:txBody>
          <a:bodyPr wrap="square" rtlCol="0">
            <a:spAutoFit/>
          </a:bodyPr>
          <a:lstStyle/>
          <a:p>
            <a:r>
              <a:rPr lang="en-US" sz="1600" dirty="0">
                <a:latin typeface="Arial"/>
                <a:cs typeface="Arial"/>
              </a:rPr>
              <a:t>(European Commission, 2014. Tackling the gender pay gap in the </a:t>
            </a:r>
            <a:r>
              <a:rPr lang="en-US" sz="1600" dirty="0" smtClean="0">
                <a:latin typeface="Arial"/>
                <a:cs typeface="Arial"/>
              </a:rPr>
              <a:t>EU. Luxembourg</a:t>
            </a:r>
            <a:r>
              <a:rPr lang="en-US" sz="1600" dirty="0">
                <a:latin typeface="Arial"/>
                <a:cs typeface="Arial"/>
              </a:rPr>
              <a:t>. EU Pub. Office. 20 pp.</a:t>
            </a:r>
            <a:r>
              <a:rPr lang="en-US" sz="1600" dirty="0" smtClean="0">
                <a:latin typeface="Arial"/>
                <a:cs typeface="Arial"/>
              </a:rPr>
              <a:t>)</a:t>
            </a:r>
            <a:endParaRPr lang="en-US" sz="1600" dirty="0">
              <a:latin typeface="Arial"/>
              <a:cs typeface="Arial"/>
            </a:endParaRPr>
          </a:p>
        </p:txBody>
      </p:sp>
      <p:pic>
        <p:nvPicPr>
          <p:cNvPr id="9" name="Picture 8"/>
          <p:cNvPicPr>
            <a:picLocks noChangeAspect="1"/>
          </p:cNvPicPr>
          <p:nvPr/>
        </p:nvPicPr>
        <p:blipFill>
          <a:blip r:embed="rId2"/>
          <a:stretch>
            <a:fillRect/>
          </a:stretch>
        </p:blipFill>
        <p:spPr>
          <a:xfrm>
            <a:off x="11792" y="1196752"/>
            <a:ext cx="9144000" cy="4606032"/>
          </a:xfrm>
          <a:prstGeom prst="rect">
            <a:avLst/>
          </a:prstGeom>
        </p:spPr>
      </p:pic>
      <p:sp>
        <p:nvSpPr>
          <p:cNvPr id="4" name="Seta para baixo 3"/>
          <p:cNvSpPr/>
          <p:nvPr/>
        </p:nvSpPr>
        <p:spPr>
          <a:xfrm>
            <a:off x="1125118" y="1916832"/>
            <a:ext cx="206522" cy="6332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eta para cima 2"/>
          <p:cNvSpPr/>
          <p:nvPr/>
        </p:nvSpPr>
        <p:spPr>
          <a:xfrm>
            <a:off x="8506148" y="3284984"/>
            <a:ext cx="242316" cy="978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7905565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91678" y="109481"/>
            <a:ext cx="7264573" cy="1533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80" y="1613099"/>
            <a:ext cx="4281692" cy="3440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ixaDeTexto 3"/>
          <p:cNvSpPr txBox="1"/>
          <p:nvPr/>
        </p:nvSpPr>
        <p:spPr>
          <a:xfrm>
            <a:off x="179512" y="5877271"/>
            <a:ext cx="8776739" cy="646331"/>
          </a:xfrm>
          <a:prstGeom prst="rect">
            <a:avLst/>
          </a:prstGeom>
          <a:noFill/>
        </p:spPr>
        <p:txBody>
          <a:bodyPr wrap="square" rtlCol="0">
            <a:spAutoFit/>
          </a:bodyPr>
          <a:lstStyle/>
          <a:p>
            <a:r>
              <a:rPr lang="en-GB" sz="3600" b="1" dirty="0" smtClean="0">
                <a:hlinkClick r:id="rId4"/>
              </a:rPr>
              <a:t>    www.amonet.pt</a:t>
            </a:r>
            <a:r>
              <a:rPr lang="en-GB" sz="3600" dirty="0" smtClean="0"/>
              <a:t>   // </a:t>
            </a:r>
            <a:r>
              <a:rPr lang="en-GB" sz="3200" b="1" dirty="0" smtClean="0"/>
              <a:t>sec-amonet@amonet.pt</a:t>
            </a:r>
            <a:endParaRPr lang="en-GB" sz="3200" b="1" dirty="0"/>
          </a:p>
        </p:txBody>
      </p:sp>
      <p:sp>
        <p:nvSpPr>
          <p:cNvPr id="5" name="CaixaDeTexto 4"/>
          <p:cNvSpPr txBox="1"/>
          <p:nvPr/>
        </p:nvSpPr>
        <p:spPr>
          <a:xfrm>
            <a:off x="395536" y="476672"/>
            <a:ext cx="1703933" cy="769441"/>
          </a:xfrm>
          <a:prstGeom prst="rect">
            <a:avLst/>
          </a:prstGeom>
          <a:noFill/>
        </p:spPr>
        <p:txBody>
          <a:bodyPr wrap="square" rtlCol="0">
            <a:spAutoFit/>
          </a:bodyPr>
          <a:lstStyle/>
          <a:p>
            <a:r>
              <a:rPr lang="en-GB" sz="4400" b="1" dirty="0" smtClean="0"/>
              <a:t>2014</a:t>
            </a:r>
            <a:endParaRPr lang="en-GB" sz="4400" b="1"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6537" y="1675776"/>
            <a:ext cx="3764294"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224" y="2523502"/>
            <a:ext cx="2048623" cy="2522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811" y="4513824"/>
            <a:ext cx="1153453" cy="1079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16259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CEA\Music\Desktop\amonet04f copy.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99792" y="1455829"/>
            <a:ext cx="5472608" cy="3869423"/>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323528" y="651250"/>
            <a:ext cx="2758512" cy="584775"/>
          </a:xfrm>
          <a:prstGeom prst="rect">
            <a:avLst/>
          </a:prstGeom>
          <a:noFill/>
        </p:spPr>
        <p:txBody>
          <a:bodyPr wrap="none" rtlCol="0">
            <a:spAutoFit/>
          </a:bodyPr>
          <a:lstStyle/>
          <a:p>
            <a:r>
              <a:rPr lang="en-GB" sz="3200" b="1" dirty="0"/>
              <a:t> </a:t>
            </a:r>
            <a:r>
              <a:rPr lang="en-GB" sz="3200" b="1" dirty="0" smtClean="0"/>
              <a:t>  until   when ?</a:t>
            </a:r>
            <a:endParaRPr lang="en-GB" sz="3200" b="1" dirty="0"/>
          </a:p>
        </p:txBody>
      </p:sp>
    </p:spTree>
    <p:extLst>
      <p:ext uri="{BB962C8B-B14F-4D97-AF65-F5344CB8AC3E}">
        <p14:creationId xmlns:p14="http://schemas.microsoft.com/office/powerpoint/2010/main" val="576089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179512" y="980728"/>
            <a:ext cx="8507288" cy="5616624"/>
          </a:xfrm>
        </p:spPr>
        <p:txBody>
          <a:bodyPr/>
          <a:lstStyle/>
          <a:p>
            <a:pPr marL="0" indent="0">
              <a:buNone/>
            </a:pPr>
            <a:r>
              <a:rPr lang="en-GB" sz="2800" b="1" i="1" dirty="0"/>
              <a:t>Since </a:t>
            </a:r>
            <a:r>
              <a:rPr lang="en-GB" sz="2800" b="1" i="1" dirty="0" smtClean="0"/>
              <a:t>its modern rise in the 16</a:t>
            </a:r>
            <a:r>
              <a:rPr lang="en-GB" sz="2800" b="1" i="1" baseline="30000" dirty="0" smtClean="0"/>
              <a:t>th</a:t>
            </a:r>
            <a:r>
              <a:rPr lang="en-GB" sz="2800" b="1" i="1" dirty="0" smtClean="0"/>
              <a:t>-17</a:t>
            </a:r>
            <a:r>
              <a:rPr lang="en-GB" sz="2800" b="1" i="1" baseline="30000" dirty="0" smtClean="0"/>
              <a:t>th</a:t>
            </a:r>
            <a:r>
              <a:rPr lang="en-GB" sz="2800" b="1" i="1" dirty="0" smtClean="0"/>
              <a:t> </a:t>
            </a:r>
            <a:r>
              <a:rPr lang="en-GB" sz="2800" b="1" i="1" dirty="0"/>
              <a:t>century, </a:t>
            </a:r>
            <a:r>
              <a:rPr lang="en-GB" sz="2800" b="1" i="1" dirty="0" smtClean="0"/>
              <a:t>SCIENCE has </a:t>
            </a:r>
            <a:r>
              <a:rPr lang="en-GB" sz="2800" b="1" i="1" dirty="0"/>
              <a:t>been dominated by men</a:t>
            </a:r>
            <a:r>
              <a:rPr lang="en-GB" sz="2800" dirty="0"/>
              <a:t> s</a:t>
            </a:r>
            <a:r>
              <a:rPr lang="en-GB" sz="2800" b="1" i="1" dirty="0"/>
              <a:t>ince </a:t>
            </a:r>
            <a:endParaRPr lang="en-GB" sz="2800" dirty="0"/>
          </a:p>
        </p:txBody>
      </p:sp>
      <p:sp>
        <p:nvSpPr>
          <p:cNvPr id="4" name="Título 1"/>
          <p:cNvSpPr>
            <a:spLocks noGrp="1"/>
          </p:cNvSpPr>
          <p:nvPr>
            <p:ph type="title"/>
          </p:nvPr>
        </p:nvSpPr>
        <p:spPr>
          <a:xfrm>
            <a:off x="0" y="0"/>
            <a:ext cx="9144000" cy="836712"/>
          </a:xfrm>
          <a:solidFill>
            <a:schemeClr val="accent3">
              <a:lumMod val="40000"/>
              <a:lumOff val="60000"/>
            </a:schemeClr>
          </a:solidFill>
        </p:spPr>
        <p:txBody>
          <a:bodyPr/>
          <a:lstStyle/>
          <a:p>
            <a:r>
              <a:rPr lang="en-GB" sz="2800" b="1" dirty="0">
                <a:latin typeface="Calibri" charset="0"/>
              </a:rPr>
              <a:t>I</a:t>
            </a:r>
            <a:r>
              <a:rPr lang="en-GB" sz="2800" b="1" dirty="0" smtClean="0">
                <a:latin typeface="Calibri" charset="0"/>
              </a:rPr>
              <a:t> -  Gendered research</a:t>
            </a:r>
            <a:endParaRPr lang="en-GB" sz="2800" dirty="0">
              <a:latin typeface="Calibri" charset="0"/>
            </a:endParaRPr>
          </a:p>
        </p:txBody>
      </p:sp>
      <p:pic>
        <p:nvPicPr>
          <p:cNvPr id="1027" name="Picture 3" descr="C:\Users\DCEA\Music\Desktop\640px-Colbert_Presenting_the_Members_of_the_Royal_Academy_of_Sciences_to_Louis_XIV_in_1667[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9512" y="1916832"/>
            <a:ext cx="2925763" cy="21447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CEA\Music\Desktop\100610[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15325" y="2382238"/>
            <a:ext cx="3173114" cy="229683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CEA\Music\Desktop\Pasteur-pic[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84168" y="3212004"/>
            <a:ext cx="2813564" cy="2219031"/>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179511" y="4061545"/>
            <a:ext cx="2925763" cy="923330"/>
          </a:xfrm>
          <a:prstGeom prst="rect">
            <a:avLst/>
          </a:prstGeom>
          <a:noFill/>
        </p:spPr>
        <p:txBody>
          <a:bodyPr wrap="square" rtlCol="0">
            <a:spAutoFit/>
          </a:bodyPr>
          <a:lstStyle/>
          <a:p>
            <a:r>
              <a:rPr lang="en-GB" dirty="0" smtClean="0"/>
              <a:t>1667  - Colbert presenting Scientists of  the Royal Acad. of Science  to Louis XIV</a:t>
            </a:r>
            <a:endParaRPr lang="en-GB" dirty="0"/>
          </a:p>
        </p:txBody>
      </p:sp>
      <p:sp>
        <p:nvSpPr>
          <p:cNvPr id="7" name="CaixaDeTexto 6"/>
          <p:cNvSpPr txBox="1"/>
          <p:nvPr/>
        </p:nvSpPr>
        <p:spPr>
          <a:xfrm>
            <a:off x="3227628" y="4679077"/>
            <a:ext cx="2596673" cy="646331"/>
          </a:xfrm>
          <a:prstGeom prst="rect">
            <a:avLst/>
          </a:prstGeom>
          <a:noFill/>
        </p:spPr>
        <p:txBody>
          <a:bodyPr wrap="none" rtlCol="0">
            <a:spAutoFit/>
          </a:bodyPr>
          <a:lstStyle/>
          <a:p>
            <a:r>
              <a:rPr lang="en-GB" dirty="0" smtClean="0"/>
              <a:t>18</a:t>
            </a:r>
            <a:r>
              <a:rPr lang="en-GB" baseline="30000" dirty="0" smtClean="0"/>
              <a:t>th</a:t>
            </a:r>
            <a:r>
              <a:rPr lang="en-GB" dirty="0" smtClean="0"/>
              <a:t> century -Lavoisier in </a:t>
            </a:r>
          </a:p>
          <a:p>
            <a:r>
              <a:rPr lang="en-GB" dirty="0" smtClean="0"/>
              <a:t>his laboratory</a:t>
            </a:r>
            <a:endParaRPr lang="en-GB" dirty="0"/>
          </a:p>
        </p:txBody>
      </p:sp>
      <p:sp>
        <p:nvSpPr>
          <p:cNvPr id="8" name="CaixaDeTexto 7"/>
          <p:cNvSpPr txBox="1"/>
          <p:nvPr/>
        </p:nvSpPr>
        <p:spPr>
          <a:xfrm>
            <a:off x="6084168" y="5431034"/>
            <a:ext cx="2813564" cy="646331"/>
          </a:xfrm>
          <a:prstGeom prst="rect">
            <a:avLst/>
          </a:prstGeom>
          <a:noFill/>
        </p:spPr>
        <p:txBody>
          <a:bodyPr wrap="square" rtlCol="0">
            <a:spAutoFit/>
          </a:bodyPr>
          <a:lstStyle/>
          <a:p>
            <a:r>
              <a:rPr lang="en-GB" dirty="0" smtClean="0"/>
              <a:t>19</a:t>
            </a:r>
            <a:r>
              <a:rPr lang="en-GB" baseline="30000" dirty="0" smtClean="0"/>
              <a:t>th</a:t>
            </a:r>
            <a:r>
              <a:rPr lang="en-GB" dirty="0" smtClean="0"/>
              <a:t> century -Pasteur  in his laboratory at home</a:t>
            </a:r>
            <a:endParaRPr lang="en-GB" dirty="0"/>
          </a:p>
        </p:txBody>
      </p:sp>
    </p:spTree>
    <p:extLst>
      <p:ext uri="{BB962C8B-B14F-4D97-AF65-F5344CB8AC3E}">
        <p14:creationId xmlns:p14="http://schemas.microsoft.com/office/powerpoint/2010/main" val="241124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ítulo 1"/>
          <p:cNvSpPr>
            <a:spLocks noGrp="1"/>
          </p:cNvSpPr>
          <p:nvPr>
            <p:ph type="title"/>
          </p:nvPr>
        </p:nvSpPr>
        <p:spPr>
          <a:xfrm>
            <a:off x="457200" y="274638"/>
            <a:ext cx="8229600" cy="706090"/>
          </a:xfrm>
        </p:spPr>
        <p:txBody>
          <a:bodyPr/>
          <a:lstStyle/>
          <a:p>
            <a:r>
              <a:rPr lang="en-GB" dirty="0" smtClean="0">
                <a:latin typeface="Calibri" charset="0"/>
              </a:rPr>
              <a:t>Some references</a:t>
            </a:r>
            <a:endParaRPr lang="en-GB" dirty="0">
              <a:latin typeface="Calibri" charset="0"/>
            </a:endParaRPr>
          </a:p>
        </p:txBody>
      </p:sp>
      <p:sp>
        <p:nvSpPr>
          <p:cNvPr id="3" name="Marcador de Posição de Conteúdo 2"/>
          <p:cNvSpPr>
            <a:spLocks noGrp="1"/>
          </p:cNvSpPr>
          <p:nvPr>
            <p:ph idx="1"/>
          </p:nvPr>
        </p:nvSpPr>
        <p:spPr/>
        <p:txBody>
          <a:bodyPr rtlCol="0">
            <a:noAutofit/>
          </a:bodyPr>
          <a:lstStyle/>
          <a:p>
            <a:pPr fontAlgn="auto">
              <a:spcAft>
                <a:spcPts val="0"/>
              </a:spcAft>
              <a:buFont typeface="Arial" panose="020B0604020202020204" pitchFamily="34" charset="0"/>
              <a:buChar char="•"/>
              <a:defRPr/>
            </a:pPr>
            <a:r>
              <a:rPr lang="en-GB" sz="2400" dirty="0">
                <a:ea typeface="+mn-ea"/>
                <a:cs typeface="+mn-cs"/>
              </a:rPr>
              <a:t>Attention to sex and gender aspects in biomedical and health-related research has </a:t>
            </a:r>
            <a:r>
              <a:rPr lang="en-GB" sz="2400" dirty="0" smtClean="0">
                <a:ea typeface="+mn-ea"/>
                <a:cs typeface="+mn-cs"/>
              </a:rPr>
              <a:t>been a </a:t>
            </a:r>
            <a:r>
              <a:rPr lang="en-GB" sz="2400" dirty="0">
                <a:ea typeface="+mn-ea"/>
                <a:cs typeface="+mn-cs"/>
              </a:rPr>
              <a:t>major initiative of the EU gender equality policy for research. The EU funded </a:t>
            </a:r>
            <a:r>
              <a:rPr lang="en-GB" sz="2400" dirty="0" err="1">
                <a:ea typeface="+mn-ea"/>
                <a:cs typeface="+mn-cs"/>
              </a:rPr>
              <a:t>GenderBasic</a:t>
            </a:r>
            <a:r>
              <a:rPr lang="en-GB" sz="2400" dirty="0">
                <a:ea typeface="+mn-ea"/>
                <a:cs typeface="+mn-cs"/>
              </a:rPr>
              <a:t> </a:t>
            </a:r>
            <a:r>
              <a:rPr lang="en-GB" sz="2400" dirty="0" smtClean="0">
                <a:ea typeface="+mn-ea"/>
                <a:cs typeface="+mn-cs"/>
              </a:rPr>
              <a:t>project (2005–2008</a:t>
            </a:r>
            <a:r>
              <a:rPr lang="en-GB" sz="2400" dirty="0">
                <a:ea typeface="+mn-ea"/>
                <a:cs typeface="+mn-cs"/>
              </a:rPr>
              <a:t>), conceived to stimulate this attention to sex and gender and to provide practical </a:t>
            </a:r>
            <a:r>
              <a:rPr lang="en-GB" sz="2400">
                <a:ea typeface="+mn-ea"/>
                <a:cs typeface="+mn-cs"/>
              </a:rPr>
              <a:t>tools </a:t>
            </a:r>
            <a:r>
              <a:rPr lang="en-GB" sz="2400" smtClean="0">
                <a:ea typeface="+mn-ea"/>
                <a:cs typeface="+mn-cs"/>
              </a:rPr>
              <a:t>to researchers</a:t>
            </a:r>
            <a:r>
              <a:rPr lang="en-GB" sz="2400" dirty="0">
                <a:ea typeface="+mn-ea"/>
                <a:cs typeface="+mn-cs"/>
              </a:rPr>
              <a:t>, resulted in the publication of 10 reviews by high-level scientists in a Supplement to Gender</a:t>
            </a:r>
          </a:p>
          <a:p>
            <a:pPr fontAlgn="auto">
              <a:spcAft>
                <a:spcPts val="0"/>
              </a:spcAft>
              <a:buFont typeface="Arial" panose="020B0604020202020204" pitchFamily="34" charset="0"/>
              <a:buChar char="•"/>
              <a:defRPr/>
            </a:pPr>
            <a:r>
              <a:rPr lang="en-GB" sz="2400" dirty="0">
                <a:ea typeface="+mn-ea"/>
                <a:cs typeface="+mn-cs"/>
              </a:rPr>
              <a:t>Medicine in December 2007: “Bringing Gender Expertise to Biomedical and Health-Related Research”.</a:t>
            </a:r>
          </a:p>
          <a:p>
            <a:pPr fontAlgn="auto">
              <a:spcAft>
                <a:spcPts val="0"/>
              </a:spcAft>
              <a:buFont typeface="Arial" panose="020B0604020202020204" pitchFamily="34" charset="0"/>
              <a:buChar char="•"/>
              <a:defRPr/>
            </a:pPr>
            <a:r>
              <a:rPr lang="en-GB" sz="2400" i="1" dirty="0">
                <a:ea typeface="+mn-ea"/>
                <a:cs typeface="+mn-cs"/>
              </a:rPr>
              <a:t>Methods: </a:t>
            </a:r>
            <a:r>
              <a:rPr lang="en-GB" sz="2400" dirty="0">
                <a:ea typeface="+mn-ea"/>
                <a:cs typeface="+mn-cs"/>
              </a:rPr>
              <a:t>Four commissioned reviews covered methodological aspects of addressing sex and gender in</a:t>
            </a:r>
          </a:p>
          <a:p>
            <a:pPr fontAlgn="auto">
              <a:spcAft>
                <a:spcPts val="0"/>
              </a:spcAft>
              <a:buFont typeface="Arial" panose="020B0604020202020204" pitchFamily="34" charset="0"/>
              <a:buChar char="•"/>
              <a:defRPr/>
            </a:pPr>
            <a:r>
              <a:rPr lang="en-GB" sz="2400" dirty="0">
                <a:ea typeface="+mn-ea"/>
                <a:cs typeface="+mn-cs"/>
              </a:rPr>
              <a:t>biomedical research – ranging from basic, molecular to public health research – next to six reviews that</a:t>
            </a:r>
          </a:p>
          <a:p>
            <a:pPr fontAlgn="auto">
              <a:spcAft>
                <a:spcPts val="0"/>
              </a:spcAft>
              <a:buFont typeface="Arial" panose="020B0604020202020204" pitchFamily="34" charset="0"/>
              <a:buChar char="•"/>
              <a:defRPr/>
            </a:pPr>
            <a:r>
              <a:rPr lang="en-GB" sz="2400" dirty="0">
                <a:ea typeface="+mn-ea"/>
                <a:cs typeface="+mn-cs"/>
              </a:rPr>
              <a:t>addressed sex and gender aspects relevant to selected health areas: anxiety disorders, asthma, metabolic</a:t>
            </a:r>
          </a:p>
          <a:p>
            <a:pPr fontAlgn="auto">
              <a:spcAft>
                <a:spcPts val="0"/>
              </a:spcAft>
              <a:buFont typeface="Arial" panose="020B0604020202020204" pitchFamily="34" charset="0"/>
              <a:buChar char="•"/>
              <a:defRPr/>
            </a:pPr>
            <a:r>
              <a:rPr lang="en-GB" sz="2400" dirty="0">
                <a:ea typeface="+mn-ea"/>
                <a:cs typeface="+mn-cs"/>
              </a:rPr>
              <a:t>syndrome, nutrigenomics, osteoporosis and work-related health</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ítulo 1"/>
          <p:cNvSpPr>
            <a:spLocks noGrp="1"/>
          </p:cNvSpPr>
          <p:nvPr>
            <p:ph type="title"/>
          </p:nvPr>
        </p:nvSpPr>
        <p:spPr/>
        <p:txBody>
          <a:bodyPr/>
          <a:lstStyle/>
          <a:p>
            <a:endParaRPr lang="en-GB">
              <a:latin typeface="Calibri" charset="0"/>
            </a:endParaRPr>
          </a:p>
        </p:txBody>
      </p:sp>
      <p:sp>
        <p:nvSpPr>
          <p:cNvPr id="10242" name="Marcador de Posição de Conteúdo 2"/>
          <p:cNvSpPr>
            <a:spLocks noGrp="1"/>
          </p:cNvSpPr>
          <p:nvPr>
            <p:ph idx="1"/>
          </p:nvPr>
        </p:nvSpPr>
        <p:spPr/>
        <p:txBody>
          <a:bodyPr/>
          <a:lstStyle/>
          <a:p>
            <a:pPr marL="0" indent="0">
              <a:buNone/>
            </a:pPr>
            <a:r>
              <a:rPr lang="en-GB" sz="1800" dirty="0" smtClean="0"/>
              <a:t>  How </a:t>
            </a:r>
            <a:r>
              <a:rPr lang="en-GB" sz="1800" dirty="0"/>
              <a:t>Does Gender Gain A Footing in Research? Lisa Koenig, Ursula </a:t>
            </a:r>
            <a:r>
              <a:rPr lang="en-GB" sz="1800" dirty="0" err="1" smtClean="0"/>
              <a:t>Brustmann</a:t>
            </a:r>
            <a:r>
              <a:rPr lang="en-GB" sz="1800" dirty="0" smtClean="0"/>
              <a:t>, Federal </a:t>
            </a:r>
            <a:r>
              <a:rPr lang="en-GB" sz="1800" dirty="0"/>
              <a:t>Ministry of Education, Science and Culture. Working </a:t>
            </a:r>
            <a:r>
              <a:rPr lang="en-GB" sz="1800" dirty="0" smtClean="0"/>
              <a:t>Group on </a:t>
            </a:r>
            <a:r>
              <a:rPr lang="en-GB" sz="1800" dirty="0"/>
              <a:t>Gender Mainstreaming, September 2004, Vienna</a:t>
            </a:r>
            <a:r>
              <a:rPr lang="en-GB" sz="1800" dirty="0" smtClean="0"/>
              <a:t>.</a:t>
            </a:r>
          </a:p>
          <a:p>
            <a:pPr marL="0" indent="0">
              <a:buNone/>
            </a:pPr>
            <a:r>
              <a:rPr lang="en-GB" sz="1800" dirty="0" smtClean="0"/>
              <a:t>  Women </a:t>
            </a:r>
            <a:r>
              <a:rPr lang="en-GB" sz="1800" dirty="0"/>
              <a:t>and Science: Excellence and Innovation - Gender Equality in </a:t>
            </a:r>
            <a:r>
              <a:rPr lang="en-GB" sz="1800" dirty="0" smtClean="0"/>
              <a:t>Science. Commission </a:t>
            </a:r>
            <a:r>
              <a:rPr lang="en-GB" sz="1800" dirty="0"/>
              <a:t>Staff Working Document, Brussels </a:t>
            </a:r>
            <a:r>
              <a:rPr lang="en-GB" sz="1800" dirty="0" smtClean="0"/>
              <a:t>2005</a:t>
            </a:r>
          </a:p>
          <a:p>
            <a:pPr marL="0" indent="0">
              <a:buNone/>
            </a:pPr>
            <a:r>
              <a:rPr lang="en-GB" sz="1800" dirty="0"/>
              <a:t> </a:t>
            </a:r>
            <a:r>
              <a:rPr lang="en-GB" sz="1800" dirty="0" smtClean="0"/>
              <a:t>  Science </a:t>
            </a:r>
            <a:r>
              <a:rPr lang="en-GB" sz="1800" dirty="0"/>
              <a:t>Policies in the European Union. Promoting Excellence Through</a:t>
            </a:r>
          </a:p>
          <a:p>
            <a:pPr marL="0" indent="0">
              <a:buNone/>
            </a:pPr>
            <a:r>
              <a:rPr lang="en-GB" sz="1800" dirty="0"/>
              <a:t>Mainstreaming Gender Equality. A Report from the </a:t>
            </a:r>
            <a:r>
              <a:rPr lang="en-GB" sz="1800" dirty="0" smtClean="0"/>
              <a:t>ETAN</a:t>
            </a:r>
          </a:p>
          <a:p>
            <a:pPr marL="0" indent="0">
              <a:buNone/>
            </a:pPr>
            <a:r>
              <a:rPr lang="en-US" sz="1800" dirty="0"/>
              <a:t>Reuben E. 2014. Proc. Nat. Acad. Sc</a:t>
            </a:r>
            <a:r>
              <a:rPr lang="en-US" sz="1800" dirty="0" smtClean="0"/>
              <a:t>.</a:t>
            </a:r>
            <a:endParaRPr lang="en-GB" sz="1800" dirty="0">
              <a:latin typeface="Calibri"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ítulo 1"/>
          <p:cNvSpPr>
            <a:spLocks noGrp="1"/>
          </p:cNvSpPr>
          <p:nvPr>
            <p:ph type="title"/>
          </p:nvPr>
        </p:nvSpPr>
        <p:spPr/>
        <p:txBody>
          <a:bodyPr/>
          <a:lstStyle/>
          <a:p>
            <a:endParaRPr lang="en-GB" dirty="0">
              <a:latin typeface="Calibri" charset="0"/>
            </a:endParaRPr>
          </a:p>
        </p:txBody>
      </p:sp>
      <p:sp>
        <p:nvSpPr>
          <p:cNvPr id="3" name="Marcador de Posição de Conteúdo 2"/>
          <p:cNvSpPr>
            <a:spLocks noGrp="1"/>
          </p:cNvSpPr>
          <p:nvPr>
            <p:ph idx="1"/>
          </p:nvPr>
        </p:nvSpPr>
        <p:spPr/>
        <p:txBody>
          <a:bodyPr rtlCol="0">
            <a:normAutofit fontScale="70000" lnSpcReduction="20000"/>
          </a:bodyPr>
          <a:lstStyle/>
          <a:p>
            <a:pPr fontAlgn="auto">
              <a:spcAft>
                <a:spcPts val="0"/>
              </a:spcAft>
              <a:buFont typeface="Arial" panose="020B0604020202020204" pitchFamily="34" charset="0"/>
              <a:buChar char="•"/>
              <a:defRPr/>
            </a:pPr>
            <a:r>
              <a:rPr lang="en-GB" b="1" dirty="0" smtClean="0">
                <a:ea typeface="+mn-ea"/>
                <a:cs typeface="+mn-cs"/>
              </a:rPr>
              <a:t>Molecular, genomic and neuronal bases of </a:t>
            </a:r>
            <a:r>
              <a:rPr lang="en-GB" b="1" dirty="0" err="1" smtClean="0">
                <a:ea typeface="+mn-ea"/>
                <a:cs typeface="+mn-cs"/>
              </a:rPr>
              <a:t>pheromonal</a:t>
            </a:r>
            <a:r>
              <a:rPr lang="en-GB" b="1" dirty="0" smtClean="0">
                <a:ea typeface="+mn-ea"/>
                <a:cs typeface="+mn-cs"/>
              </a:rPr>
              <a:t> </a:t>
            </a:r>
            <a:r>
              <a:rPr lang="en-GB" b="1" dirty="0" err="1" smtClean="0">
                <a:ea typeface="+mn-ea"/>
                <a:cs typeface="+mn-cs"/>
              </a:rPr>
              <a:t>signaling</a:t>
            </a:r>
            <a:r>
              <a:rPr lang="en-GB" b="1" dirty="0" smtClean="0">
                <a:ea typeface="+mn-ea"/>
                <a:cs typeface="+mn-cs"/>
              </a:rPr>
              <a:t> in mammals</a:t>
            </a:r>
            <a:endParaRPr lang="en-GB" dirty="0" smtClean="0">
              <a:ea typeface="+mn-ea"/>
              <a:cs typeface="+mn-cs"/>
            </a:endParaRPr>
          </a:p>
          <a:p>
            <a:pPr fontAlgn="auto">
              <a:spcAft>
                <a:spcPts val="0"/>
              </a:spcAft>
              <a:buFont typeface="Arial" panose="020B0604020202020204" pitchFamily="34" charset="0"/>
              <a:buChar char="•"/>
              <a:defRPr/>
            </a:pPr>
            <a:endParaRPr lang="en-GB" dirty="0" smtClean="0">
              <a:ea typeface="+mn-ea"/>
              <a:cs typeface="+mn-cs"/>
            </a:endParaRPr>
          </a:p>
          <a:p>
            <a:pPr marL="0" indent="0" fontAlgn="auto">
              <a:spcAft>
                <a:spcPts val="0"/>
              </a:spcAft>
              <a:buFont typeface="Arial" panose="020B0604020202020204" pitchFamily="34" charset="0"/>
              <a:buNone/>
              <a:defRPr/>
            </a:pPr>
            <a:r>
              <a:rPr lang="en-GB" dirty="0" smtClean="0">
                <a:ea typeface="+mn-ea"/>
                <a:cs typeface="+mn-cs"/>
              </a:rPr>
              <a:t>Catherine </a:t>
            </a:r>
            <a:r>
              <a:rPr lang="en-GB" dirty="0" err="1" smtClean="0">
                <a:ea typeface="+mn-ea"/>
                <a:cs typeface="+mn-cs"/>
              </a:rPr>
              <a:t>Dulac</a:t>
            </a:r>
            <a:r>
              <a:rPr lang="en-GB" dirty="0" smtClean="0">
                <a:ea typeface="+mn-ea"/>
                <a:cs typeface="+mn-cs"/>
              </a:rPr>
              <a:t>, Harvard University</a:t>
            </a:r>
          </a:p>
          <a:p>
            <a:pPr marL="0" indent="0" fontAlgn="auto">
              <a:spcAft>
                <a:spcPts val="0"/>
              </a:spcAft>
              <a:buFont typeface="Arial" panose="020B0604020202020204" pitchFamily="34" charset="0"/>
              <a:buNone/>
              <a:defRPr/>
            </a:pPr>
            <a:r>
              <a:rPr lang="en-GB" dirty="0" smtClean="0">
                <a:ea typeface="+mn-ea"/>
                <a:cs typeface="+mn-cs"/>
              </a:rPr>
              <a:t>cellular </a:t>
            </a:r>
            <a:r>
              <a:rPr lang="en-GB" dirty="0">
                <a:ea typeface="+mn-ea"/>
                <a:cs typeface="+mn-cs"/>
              </a:rPr>
              <a:t>and molecular architecture of neural circuits </a:t>
            </a:r>
            <a:r>
              <a:rPr lang="en-GB" dirty="0" smtClean="0">
                <a:ea typeface="+mn-ea"/>
                <a:cs typeface="+mn-cs"/>
              </a:rPr>
              <a:t>underlying instinctive </a:t>
            </a:r>
            <a:r>
              <a:rPr lang="en-GB" dirty="0">
                <a:ea typeface="+mn-ea"/>
                <a:cs typeface="+mn-cs"/>
              </a:rPr>
              <a:t>social </a:t>
            </a:r>
            <a:r>
              <a:rPr lang="en-GB" dirty="0" smtClean="0">
                <a:ea typeface="+mn-ea"/>
                <a:cs typeface="+mn-cs"/>
              </a:rPr>
              <a:t>behaviours </a:t>
            </a:r>
            <a:r>
              <a:rPr lang="en-GB" dirty="0">
                <a:ea typeface="+mn-ea"/>
                <a:cs typeface="+mn-cs"/>
              </a:rPr>
              <a:t>in the mouse. </a:t>
            </a:r>
            <a:endParaRPr lang="en-GB" dirty="0" smtClean="0">
              <a:ea typeface="+mn-ea"/>
              <a:cs typeface="+mn-cs"/>
            </a:endParaRPr>
          </a:p>
          <a:p>
            <a:pPr marL="0" indent="0" fontAlgn="auto">
              <a:spcAft>
                <a:spcPts val="0"/>
              </a:spcAft>
              <a:buFont typeface="Arial" panose="020B0604020202020204" pitchFamily="34" charset="0"/>
              <a:buNone/>
              <a:defRPr/>
            </a:pPr>
            <a:r>
              <a:rPr lang="en-GB" dirty="0" smtClean="0">
                <a:ea typeface="+mn-ea"/>
                <a:cs typeface="+mn-cs"/>
              </a:rPr>
              <a:t>We </a:t>
            </a:r>
            <a:r>
              <a:rPr lang="en-GB" dirty="0">
                <a:ea typeface="+mn-ea"/>
                <a:cs typeface="+mn-cs"/>
              </a:rPr>
              <a:t>will describe our recent advances </a:t>
            </a:r>
            <a:r>
              <a:rPr lang="en-GB" dirty="0" smtClean="0">
                <a:ea typeface="+mn-ea"/>
                <a:cs typeface="+mn-cs"/>
              </a:rPr>
              <a:t>in </a:t>
            </a:r>
            <a:r>
              <a:rPr lang="en-GB" dirty="0">
                <a:ea typeface="+mn-ea"/>
                <a:cs typeface="+mn-cs"/>
              </a:rPr>
              <a:t>uncovering the identity of sensory neurons detecting social cues, and of command </a:t>
            </a:r>
            <a:r>
              <a:rPr lang="en-GB" dirty="0" smtClean="0">
                <a:ea typeface="+mn-ea"/>
                <a:cs typeface="+mn-cs"/>
              </a:rPr>
              <a:t>circuits associated </a:t>
            </a:r>
            <a:r>
              <a:rPr lang="en-GB" dirty="0">
                <a:ea typeface="+mn-ea"/>
                <a:cs typeface="+mn-cs"/>
              </a:rPr>
              <a:t>with specific social responses in males and females. What is the nature of the mammalian pheromones and of the receptors that detect them? How are pheromone signals processed in the brain in order to generate species- and sex-specific </a:t>
            </a:r>
            <a:r>
              <a:rPr lang="en-GB" dirty="0" err="1">
                <a:ea typeface="+mn-ea"/>
                <a:cs typeface="+mn-cs"/>
              </a:rPr>
              <a:t>behaviors</a:t>
            </a:r>
            <a:r>
              <a:rPr lang="en-GB" dirty="0">
                <a:ea typeface="+mn-ea"/>
                <a:cs typeface="+mn-cs"/>
              </a:rPr>
              <a:t> such as aggression, mating, parental </a:t>
            </a:r>
            <a:r>
              <a:rPr lang="en-GB" dirty="0" err="1">
                <a:ea typeface="+mn-ea"/>
                <a:cs typeface="+mn-cs"/>
              </a:rPr>
              <a:t>behavior</a:t>
            </a:r>
            <a:r>
              <a:rPr lang="en-GB" dirty="0">
                <a:ea typeface="+mn-ea"/>
                <a:cs typeface="+mn-cs"/>
              </a:rPr>
              <a:t>, defensive </a:t>
            </a:r>
            <a:r>
              <a:rPr lang="en-GB" dirty="0" err="1">
                <a:ea typeface="+mn-ea"/>
                <a:cs typeface="+mn-cs"/>
              </a:rPr>
              <a:t>behavior</a:t>
            </a:r>
            <a:r>
              <a:rPr lang="en-GB" dirty="0">
                <a:ea typeface="+mn-ea"/>
                <a:cs typeface="+mn-cs"/>
              </a:rPr>
              <a:t>?</a:t>
            </a:r>
          </a:p>
        </p:txBody>
      </p:sp>
      <p:pic>
        <p:nvPicPr>
          <p:cNvPr id="2" name="Picture 1" descr="images-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1004" y="4581128"/>
            <a:ext cx="2616359" cy="195974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ítulo 1"/>
          <p:cNvSpPr>
            <a:spLocks noGrp="1"/>
          </p:cNvSpPr>
          <p:nvPr>
            <p:ph type="title"/>
          </p:nvPr>
        </p:nvSpPr>
        <p:spPr>
          <a:xfrm>
            <a:off x="467544" y="34482"/>
            <a:ext cx="8229600" cy="778098"/>
          </a:xfrm>
          <a:solidFill>
            <a:schemeClr val="accent3">
              <a:lumMod val="40000"/>
              <a:lumOff val="60000"/>
            </a:schemeClr>
          </a:solidFill>
        </p:spPr>
        <p:txBody>
          <a:bodyPr/>
          <a:lstStyle/>
          <a:p>
            <a:r>
              <a:rPr lang="en-GB" sz="2800" b="1" dirty="0">
                <a:latin typeface="Calibri" charset="0"/>
              </a:rPr>
              <a:t>I</a:t>
            </a:r>
            <a:r>
              <a:rPr lang="en-GB" sz="2800" b="1" dirty="0" smtClean="0">
                <a:latin typeface="Calibri" charset="0"/>
              </a:rPr>
              <a:t> -  Gendered research</a:t>
            </a:r>
            <a:endParaRPr lang="en-GB" sz="2800" dirty="0">
              <a:latin typeface="Calibri" charset="0"/>
            </a:endParaRPr>
          </a:p>
        </p:txBody>
      </p:sp>
      <p:sp>
        <p:nvSpPr>
          <p:cNvPr id="3" name="Marcador de Posição de Conteúdo 2"/>
          <p:cNvSpPr>
            <a:spLocks noGrp="1"/>
          </p:cNvSpPr>
          <p:nvPr>
            <p:ph idx="1"/>
          </p:nvPr>
        </p:nvSpPr>
        <p:spPr>
          <a:xfrm>
            <a:off x="395536" y="1052736"/>
            <a:ext cx="8496944" cy="5616624"/>
          </a:xfrm>
        </p:spPr>
        <p:txBody>
          <a:bodyPr rtlCol="0">
            <a:noAutofit/>
          </a:bodyPr>
          <a:lstStyle/>
          <a:p>
            <a:pPr marL="0" indent="0" fontAlgn="auto">
              <a:spcAft>
                <a:spcPts val="0"/>
              </a:spcAft>
              <a:buNone/>
              <a:defRPr/>
            </a:pPr>
            <a:r>
              <a:rPr lang="en-GB" sz="2400" b="1" dirty="0" smtClean="0">
                <a:ea typeface="+mn-ea"/>
                <a:cs typeface="+mn-cs"/>
              </a:rPr>
              <a:t>This </a:t>
            </a:r>
            <a:r>
              <a:rPr lang="en-GB" sz="2400" b="1" dirty="0" smtClean="0">
                <a:solidFill>
                  <a:schemeClr val="accent2">
                    <a:lumMod val="75000"/>
                  </a:schemeClr>
                </a:solidFill>
                <a:ea typeface="+mn-ea"/>
                <a:cs typeface="+mn-cs"/>
              </a:rPr>
              <a:t>historical fact </a:t>
            </a:r>
            <a:r>
              <a:rPr lang="en-GB" sz="2400" b="1" dirty="0">
                <a:ea typeface="+mn-ea"/>
                <a:cs typeface="+mn-cs"/>
              </a:rPr>
              <a:t>has influenced the scientific work at various levels  </a:t>
            </a:r>
            <a:r>
              <a:rPr lang="en-GB" sz="2400" b="1" i="1" dirty="0" smtClean="0">
                <a:ea typeface="+mn-ea"/>
                <a:cs typeface="+mn-cs"/>
              </a:rPr>
              <a:t>e.g. </a:t>
            </a:r>
            <a:r>
              <a:rPr lang="en-GB" sz="2400" b="1" dirty="0" smtClean="0">
                <a:ea typeface="+mn-ea"/>
                <a:cs typeface="+mn-cs"/>
              </a:rPr>
              <a:t>regarding:</a:t>
            </a:r>
          </a:p>
          <a:p>
            <a:pPr marL="0" indent="0" fontAlgn="auto">
              <a:spcAft>
                <a:spcPts val="0"/>
              </a:spcAft>
              <a:buNone/>
              <a:defRPr/>
            </a:pPr>
            <a:r>
              <a:rPr lang="en-GB" sz="2400" b="1" dirty="0" smtClean="0">
                <a:ea typeface="+mn-ea"/>
                <a:cs typeface="+mn-cs"/>
              </a:rPr>
              <a:t>-&gt; the </a:t>
            </a:r>
            <a:r>
              <a:rPr lang="en-GB" sz="2400" b="1" dirty="0" smtClean="0">
                <a:solidFill>
                  <a:schemeClr val="accent2">
                    <a:lumMod val="75000"/>
                  </a:schemeClr>
                </a:solidFill>
                <a:ea typeface="+mn-ea"/>
                <a:cs typeface="+mn-cs"/>
              </a:rPr>
              <a:t>subjects</a:t>
            </a:r>
            <a:r>
              <a:rPr lang="en-GB" sz="2400" b="1" dirty="0" smtClean="0">
                <a:ea typeface="+mn-ea"/>
                <a:cs typeface="+mn-cs"/>
              </a:rPr>
              <a:t> </a:t>
            </a:r>
            <a:r>
              <a:rPr lang="en-GB" sz="2400" b="1" dirty="0">
                <a:ea typeface="+mn-ea"/>
                <a:cs typeface="+mn-cs"/>
              </a:rPr>
              <a:t>of </a:t>
            </a:r>
            <a:r>
              <a:rPr lang="en-GB" sz="2400" b="1" dirty="0" smtClean="0">
                <a:ea typeface="+mn-ea"/>
                <a:cs typeface="+mn-cs"/>
              </a:rPr>
              <a:t>research and methods applied</a:t>
            </a:r>
          </a:p>
          <a:p>
            <a:pPr marL="0" indent="0" fontAlgn="auto">
              <a:spcAft>
                <a:spcPts val="0"/>
              </a:spcAft>
              <a:buNone/>
              <a:defRPr/>
            </a:pPr>
            <a:r>
              <a:rPr lang="en-GB" sz="2400" b="1" dirty="0" smtClean="0">
                <a:ea typeface="+mn-ea"/>
                <a:cs typeface="+mn-cs"/>
              </a:rPr>
              <a:t>-&gt;  </a:t>
            </a:r>
            <a:r>
              <a:rPr lang="en-GB" sz="2400" b="1" dirty="0">
                <a:solidFill>
                  <a:schemeClr val="accent2">
                    <a:lumMod val="75000"/>
                  </a:schemeClr>
                </a:solidFill>
                <a:ea typeface="+mn-ea"/>
                <a:cs typeface="+mn-cs"/>
              </a:rPr>
              <a:t>patterns</a:t>
            </a:r>
            <a:r>
              <a:rPr lang="en-GB" sz="2400" b="1" dirty="0">
                <a:ea typeface="+mn-ea"/>
                <a:cs typeface="+mn-cs"/>
              </a:rPr>
              <a:t> of </a:t>
            </a:r>
            <a:r>
              <a:rPr lang="en-GB" sz="2400" b="1" dirty="0" smtClean="0">
                <a:ea typeface="+mn-ea"/>
                <a:cs typeface="+mn-cs"/>
              </a:rPr>
              <a:t>explanation</a:t>
            </a:r>
          </a:p>
          <a:p>
            <a:pPr marL="0" indent="0" fontAlgn="auto">
              <a:spcAft>
                <a:spcPts val="0"/>
              </a:spcAft>
              <a:buNone/>
              <a:defRPr/>
            </a:pPr>
            <a:r>
              <a:rPr lang="en-GB" sz="2400" b="1" dirty="0" smtClean="0">
                <a:ea typeface="+mn-ea"/>
                <a:cs typeface="+mn-cs"/>
              </a:rPr>
              <a:t>-&gt; </a:t>
            </a:r>
            <a:r>
              <a:rPr lang="en-GB" sz="2400" b="1" dirty="0" smtClean="0">
                <a:solidFill>
                  <a:schemeClr val="accent2">
                    <a:lumMod val="75000"/>
                  </a:schemeClr>
                </a:solidFill>
                <a:ea typeface="+mn-ea"/>
                <a:cs typeface="+mn-cs"/>
              </a:rPr>
              <a:t>paradigms</a:t>
            </a:r>
            <a:r>
              <a:rPr lang="en-GB" sz="2400" b="1" dirty="0" smtClean="0">
                <a:ea typeface="+mn-ea"/>
                <a:cs typeface="+mn-cs"/>
              </a:rPr>
              <a:t> </a:t>
            </a:r>
            <a:r>
              <a:rPr lang="en-GB" sz="2400" b="1" dirty="0">
                <a:ea typeface="+mn-ea"/>
                <a:cs typeface="+mn-cs"/>
              </a:rPr>
              <a:t>of </a:t>
            </a:r>
            <a:r>
              <a:rPr lang="en-GB" sz="2400" b="1" dirty="0" smtClean="0">
                <a:ea typeface="+mn-ea"/>
                <a:cs typeface="+mn-cs"/>
              </a:rPr>
              <a:t>research</a:t>
            </a:r>
            <a:endParaRPr lang="en-GB" sz="2400" b="1" dirty="0">
              <a:ea typeface="+mn-ea"/>
              <a:cs typeface="+mn-cs"/>
            </a:endParaRPr>
          </a:p>
          <a:p>
            <a:pPr marL="0" indent="0" fontAlgn="auto">
              <a:spcAft>
                <a:spcPts val="0"/>
              </a:spcAft>
              <a:buNone/>
              <a:defRPr/>
            </a:pPr>
            <a:r>
              <a:rPr lang="en-GB" sz="2400" b="1" dirty="0" smtClean="0">
                <a:ea typeface="+mn-ea"/>
                <a:cs typeface="+mn-cs"/>
              </a:rPr>
              <a:t>-&gt;  (interpretation </a:t>
            </a:r>
            <a:r>
              <a:rPr lang="en-GB" sz="2400" b="1" dirty="0">
                <a:ea typeface="+mn-ea"/>
                <a:cs typeface="+mn-cs"/>
              </a:rPr>
              <a:t>of </a:t>
            </a:r>
            <a:r>
              <a:rPr lang="en-GB" sz="2400" b="1" dirty="0" smtClean="0">
                <a:ea typeface="+mn-ea"/>
                <a:cs typeface="+mn-cs"/>
              </a:rPr>
              <a:t>outcomes)</a:t>
            </a:r>
          </a:p>
          <a:p>
            <a:pPr marL="0" indent="0" fontAlgn="auto">
              <a:spcAft>
                <a:spcPts val="0"/>
              </a:spcAft>
              <a:buNone/>
              <a:defRPr/>
            </a:pPr>
            <a:r>
              <a:rPr lang="en-GB" sz="2400" b="1" dirty="0" smtClean="0">
                <a:ea typeface="+mn-ea"/>
                <a:cs typeface="+mn-cs"/>
              </a:rPr>
              <a:t>-&gt; (language used)</a:t>
            </a:r>
            <a:endParaRPr lang="en-GB" sz="2400" b="1" dirty="0">
              <a:ea typeface="+mn-ea"/>
              <a:cs typeface="+mn-cs"/>
            </a:endParaRPr>
          </a:p>
        </p:txBody>
      </p:sp>
      <p:sp>
        <p:nvSpPr>
          <p:cNvPr id="2" name="Rectângulo 1"/>
          <p:cNvSpPr/>
          <p:nvPr/>
        </p:nvSpPr>
        <p:spPr>
          <a:xfrm>
            <a:off x="2874164" y="4149080"/>
            <a:ext cx="6084168" cy="2554545"/>
          </a:xfrm>
          <a:prstGeom prst="rect">
            <a:avLst/>
          </a:prstGeom>
          <a:solidFill>
            <a:schemeClr val="accent3">
              <a:lumMod val="40000"/>
              <a:lumOff val="60000"/>
            </a:schemeClr>
          </a:solidFill>
        </p:spPr>
        <p:txBody>
          <a:bodyPr wrap="square">
            <a:spAutoFit/>
          </a:bodyPr>
          <a:lstStyle/>
          <a:p>
            <a:r>
              <a:rPr lang="en-GB" sz="3200" b="1" i="1" dirty="0" smtClean="0">
                <a:solidFill>
                  <a:schemeClr val="accent3">
                    <a:lumMod val="50000"/>
                  </a:schemeClr>
                </a:solidFill>
              </a:rPr>
              <a:t>Therefore</a:t>
            </a:r>
            <a:r>
              <a:rPr lang="en-GB" sz="3200" b="1" i="1" dirty="0">
                <a:solidFill>
                  <a:schemeClr val="accent3">
                    <a:lumMod val="50000"/>
                  </a:schemeClr>
                </a:solidFill>
              </a:rPr>
              <a:t>, it is reasonable to assume that science, in opposition to the </a:t>
            </a:r>
            <a:r>
              <a:rPr lang="en-GB" sz="3200" b="1" i="1" dirty="0" smtClean="0">
                <a:solidFill>
                  <a:schemeClr val="accent3">
                    <a:lumMod val="50000"/>
                  </a:schemeClr>
                </a:solidFill>
              </a:rPr>
              <a:t>widely </a:t>
            </a:r>
            <a:r>
              <a:rPr lang="en-GB" sz="3200" b="1" i="1" dirty="0">
                <a:solidFill>
                  <a:schemeClr val="accent3">
                    <a:lumMod val="50000"/>
                  </a:schemeClr>
                </a:solidFill>
              </a:rPr>
              <a:t>accepted presumption, </a:t>
            </a:r>
            <a:r>
              <a:rPr lang="en-GB" sz="3200" b="1" i="1" dirty="0" smtClean="0">
                <a:solidFill>
                  <a:schemeClr val="accent3">
                    <a:lumMod val="50000"/>
                  </a:schemeClr>
                </a:solidFill>
              </a:rPr>
              <a:t> is </a:t>
            </a:r>
            <a:r>
              <a:rPr lang="en-GB" sz="3200" b="1" i="1" dirty="0" smtClean="0">
                <a:solidFill>
                  <a:schemeClr val="accent2">
                    <a:lumMod val="75000"/>
                  </a:schemeClr>
                </a:solidFill>
              </a:rPr>
              <a:t>NOT gender </a:t>
            </a:r>
            <a:r>
              <a:rPr lang="en-GB" sz="3200" b="1" i="1" dirty="0">
                <a:solidFill>
                  <a:schemeClr val="accent2">
                    <a:lumMod val="75000"/>
                  </a:schemeClr>
                </a:solidFill>
              </a:rPr>
              <a:t>neutral</a:t>
            </a:r>
            <a:r>
              <a:rPr lang="en-GB" sz="3200" b="1" i="1" dirty="0">
                <a:solidFill>
                  <a:schemeClr val="accent3">
                    <a:lumMod val="50000"/>
                  </a:schemeClr>
                </a:solidFill>
              </a:rPr>
              <a:t>, but is gendered.</a:t>
            </a:r>
            <a:endParaRPr lang="en-GB" sz="3200" b="1"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836712"/>
          </a:xfrm>
          <a:solidFill>
            <a:schemeClr val="accent3">
              <a:lumMod val="40000"/>
              <a:lumOff val="60000"/>
            </a:schemeClr>
          </a:solidFill>
        </p:spPr>
        <p:txBody>
          <a:bodyPr/>
          <a:lstStyle/>
          <a:p>
            <a:r>
              <a:rPr lang="en-GB" sz="2800" b="1" dirty="0"/>
              <a:t>S</a:t>
            </a:r>
            <a:r>
              <a:rPr lang="en-GB" sz="2800" b="1" dirty="0" smtClean="0"/>
              <a:t>cience can be regarded as gender biased in Western culture since:</a:t>
            </a:r>
            <a:endParaRPr lang="en-GB" sz="2800" b="1" dirty="0"/>
          </a:p>
        </p:txBody>
      </p:sp>
      <p:sp>
        <p:nvSpPr>
          <p:cNvPr id="3" name="Marcador de Posição de Conteúdo 2"/>
          <p:cNvSpPr>
            <a:spLocks noGrp="1"/>
          </p:cNvSpPr>
          <p:nvPr>
            <p:ph idx="1"/>
          </p:nvPr>
        </p:nvSpPr>
        <p:spPr>
          <a:xfrm>
            <a:off x="323528" y="2996952"/>
            <a:ext cx="8640960" cy="3861048"/>
          </a:xfrm>
          <a:solidFill>
            <a:schemeClr val="bg1"/>
          </a:solidFill>
        </p:spPr>
        <p:txBody>
          <a:bodyPr/>
          <a:lstStyle/>
          <a:p>
            <a:pPr marL="0" indent="0">
              <a:buNone/>
            </a:pPr>
            <a:r>
              <a:rPr lang="en-GB" sz="2800" b="1" dirty="0" smtClean="0">
                <a:solidFill>
                  <a:schemeClr val="accent3">
                    <a:lumMod val="50000"/>
                  </a:schemeClr>
                </a:solidFill>
              </a:rPr>
              <a:t>Consequently, the </a:t>
            </a:r>
            <a:r>
              <a:rPr lang="en-GB" sz="2800" b="1" dirty="0">
                <a:solidFill>
                  <a:schemeClr val="accent3">
                    <a:lumMod val="50000"/>
                  </a:schemeClr>
                </a:solidFill>
              </a:rPr>
              <a:t>scientific enterprise itself became </a:t>
            </a:r>
            <a:r>
              <a:rPr lang="en-GB" sz="2800" b="1" dirty="0">
                <a:solidFill>
                  <a:srgbClr val="2E3917"/>
                </a:solidFill>
              </a:rPr>
              <a:t>interconnected</a:t>
            </a:r>
            <a:r>
              <a:rPr lang="en-GB" sz="2800" b="1" dirty="0">
                <a:solidFill>
                  <a:schemeClr val="accent3">
                    <a:lumMod val="50000"/>
                  </a:schemeClr>
                </a:solidFill>
              </a:rPr>
              <a:t> with the </a:t>
            </a:r>
            <a:r>
              <a:rPr lang="en-GB" sz="2800" b="1" dirty="0" smtClean="0">
                <a:solidFill>
                  <a:srgbClr val="2E3917"/>
                </a:solidFill>
              </a:rPr>
              <a:t>character traits </a:t>
            </a:r>
            <a:r>
              <a:rPr lang="en-GB" sz="2800" b="1" dirty="0">
                <a:solidFill>
                  <a:schemeClr val="accent3">
                    <a:lumMod val="50000"/>
                  </a:schemeClr>
                </a:solidFill>
              </a:rPr>
              <a:t>traditionally seen as </a:t>
            </a:r>
            <a:r>
              <a:rPr lang="en-GB" sz="2800" b="1" dirty="0">
                <a:solidFill>
                  <a:srgbClr val="2E3917"/>
                </a:solidFill>
              </a:rPr>
              <a:t>typically male</a:t>
            </a:r>
            <a:r>
              <a:rPr lang="en-GB" sz="2800" dirty="0">
                <a:solidFill>
                  <a:schemeClr val="accent3">
                    <a:lumMod val="50000"/>
                  </a:schemeClr>
                </a:solidFill>
              </a:rPr>
              <a:t>.</a:t>
            </a:r>
          </a:p>
        </p:txBody>
      </p:sp>
      <p:pic>
        <p:nvPicPr>
          <p:cNvPr id="2050" name="Picture 2" descr="C:\Users\DCEA\Music\Desktop\8a106fb3-81ff-4ddd-9de1-6993bdca95b6[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933662" y="4864701"/>
            <a:ext cx="2692621" cy="170260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CEA\Music\Desktop\shutterstock_1045272171-380x323[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3568" y="4653136"/>
            <a:ext cx="2592288" cy="2004033"/>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251520" y="1196752"/>
            <a:ext cx="8712968" cy="1569660"/>
          </a:xfrm>
          <a:prstGeom prst="rect">
            <a:avLst/>
          </a:prstGeom>
          <a:noFill/>
        </p:spPr>
        <p:txBody>
          <a:bodyPr wrap="square" rtlCol="0">
            <a:spAutoFit/>
          </a:bodyPr>
          <a:lstStyle/>
          <a:p>
            <a:r>
              <a:rPr lang="en-GB" sz="2400" b="1" dirty="0">
                <a:latin typeface="+mn-lt"/>
              </a:rPr>
              <a:t>Leading </a:t>
            </a:r>
            <a:r>
              <a:rPr lang="en-GB" sz="2400" b="1" dirty="0">
                <a:solidFill>
                  <a:schemeClr val="accent2">
                    <a:lumMod val="75000"/>
                  </a:schemeClr>
                </a:solidFill>
                <a:latin typeface="+mn-lt"/>
              </a:rPr>
              <a:t>norms </a:t>
            </a:r>
            <a:r>
              <a:rPr lang="en-GB" sz="2400" b="1" dirty="0">
                <a:latin typeface="+mn-lt"/>
              </a:rPr>
              <a:t>of scientific behaviour and scientific method such as objectivity, </a:t>
            </a:r>
            <a:r>
              <a:rPr lang="en-GB" sz="2400" b="1" dirty="0" err="1">
                <a:latin typeface="+mn-lt"/>
              </a:rPr>
              <a:t>unemotionality</a:t>
            </a:r>
            <a:r>
              <a:rPr lang="en-GB" sz="2400" b="1" dirty="0">
                <a:latin typeface="+mn-lt"/>
              </a:rPr>
              <a:t>, disinterestedness, impartiality and autonomy are viewed as the norms of masculinity, in contrast to the norm of femininity. </a:t>
            </a:r>
          </a:p>
        </p:txBody>
      </p:sp>
    </p:spTree>
    <p:extLst>
      <p:ext uri="{BB962C8B-B14F-4D97-AF65-F5344CB8AC3E}">
        <p14:creationId xmlns:p14="http://schemas.microsoft.com/office/powerpoint/2010/main" val="921750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135094" y="1340768"/>
            <a:ext cx="8796048" cy="5237196"/>
          </a:xfrm>
        </p:spPr>
        <p:txBody>
          <a:bodyPr/>
          <a:lstStyle/>
          <a:p>
            <a:pPr marL="0" indent="0">
              <a:buNone/>
            </a:pPr>
            <a:r>
              <a:rPr lang="en-GB" sz="2400" b="1" i="1" dirty="0" smtClean="0"/>
              <a:t>  Ex:  </a:t>
            </a:r>
            <a:r>
              <a:rPr lang="en-GB" sz="2400" b="1" dirty="0" smtClean="0"/>
              <a:t>The Solvay Conferences - leading fora to discuss physics and chemistry emerging issues</a:t>
            </a:r>
          </a:p>
          <a:p>
            <a:pPr marL="0" indent="0">
              <a:buNone/>
            </a:pPr>
            <a:endParaRPr lang="en-GB" b="1" dirty="0" smtClean="0"/>
          </a:p>
        </p:txBody>
      </p:sp>
      <p:pic>
        <p:nvPicPr>
          <p:cNvPr id="1026" name="Picture 2" descr="C:\Users\DCEA\Music\Desktop\solvay_conference_1921_g[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00526" y="2564904"/>
            <a:ext cx="3254559" cy="240325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CEA\Music\Desktop\solvay[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52427" y="2710956"/>
            <a:ext cx="3491432" cy="2323158"/>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135094" y="5045621"/>
            <a:ext cx="8986522" cy="1815882"/>
          </a:xfrm>
          <a:prstGeom prst="rect">
            <a:avLst/>
          </a:prstGeom>
          <a:solidFill>
            <a:schemeClr val="accent3">
              <a:lumMod val="40000"/>
              <a:lumOff val="60000"/>
            </a:schemeClr>
          </a:solidFill>
        </p:spPr>
        <p:txBody>
          <a:bodyPr wrap="square" rtlCol="0">
            <a:spAutoFit/>
          </a:bodyPr>
          <a:lstStyle/>
          <a:p>
            <a:r>
              <a:rPr lang="en-GB" sz="2400" b="1" dirty="0" smtClean="0"/>
              <a:t>103 years </a:t>
            </a:r>
            <a:r>
              <a:rPr lang="en-GB" sz="2400" b="1" dirty="0"/>
              <a:t>and 26 conferences </a:t>
            </a:r>
            <a:r>
              <a:rPr lang="en-GB" sz="2400" b="1" dirty="0" smtClean="0"/>
              <a:t>later, women participation increased at a rate of:        </a:t>
            </a:r>
            <a:r>
              <a:rPr lang="en-GB" sz="3600" b="1" dirty="0" smtClean="0"/>
              <a:t>0.1 % </a:t>
            </a:r>
            <a:r>
              <a:rPr lang="en-GB" sz="3600" b="1" dirty="0"/>
              <a:t> </a:t>
            </a:r>
            <a:r>
              <a:rPr lang="en-GB" sz="3600" b="1" dirty="0" smtClean="0"/>
              <a:t>per year</a:t>
            </a:r>
            <a:r>
              <a:rPr lang="en-GB" sz="2400" b="1" dirty="0" smtClean="0"/>
              <a:t>	</a:t>
            </a:r>
          </a:p>
          <a:p>
            <a:r>
              <a:rPr lang="en-GB" sz="2400" b="1" dirty="0" smtClean="0"/>
              <a:t>( at the same rate 400 years would have to elapse for women participation to reach 50%)	</a:t>
            </a:r>
            <a:endParaRPr lang="en-GB" sz="2400" b="1" dirty="0"/>
          </a:p>
        </p:txBody>
      </p:sp>
      <p:sp>
        <p:nvSpPr>
          <p:cNvPr id="5" name="CaixaDeTexto 4"/>
          <p:cNvSpPr txBox="1"/>
          <p:nvPr/>
        </p:nvSpPr>
        <p:spPr>
          <a:xfrm>
            <a:off x="135093" y="2449346"/>
            <a:ext cx="4493262" cy="523220"/>
          </a:xfrm>
          <a:prstGeom prst="rect">
            <a:avLst/>
          </a:prstGeom>
          <a:solidFill>
            <a:schemeClr val="bg1"/>
          </a:solidFill>
        </p:spPr>
        <p:txBody>
          <a:bodyPr wrap="square" rtlCol="0">
            <a:spAutoFit/>
          </a:bodyPr>
          <a:lstStyle/>
          <a:p>
            <a:pPr lvl="0"/>
            <a:r>
              <a:rPr lang="en-GB" sz="2800" b="1" dirty="0" smtClean="0">
                <a:solidFill>
                  <a:srgbClr val="C00000"/>
                </a:solidFill>
              </a:rPr>
              <a:t>1911: 0 - 1921: 1 woman</a:t>
            </a:r>
            <a:endParaRPr lang="en-GB" sz="2800" b="1" dirty="0">
              <a:solidFill>
                <a:srgbClr val="C00000"/>
              </a:solidFill>
            </a:endParaRPr>
          </a:p>
        </p:txBody>
      </p:sp>
      <p:sp>
        <p:nvSpPr>
          <p:cNvPr id="8" name="CaixaDeTexto 7"/>
          <p:cNvSpPr txBox="1"/>
          <p:nvPr/>
        </p:nvSpPr>
        <p:spPr>
          <a:xfrm>
            <a:off x="5547534" y="2583323"/>
            <a:ext cx="3009414" cy="523220"/>
          </a:xfrm>
          <a:prstGeom prst="rect">
            <a:avLst/>
          </a:prstGeom>
          <a:solidFill>
            <a:schemeClr val="bg1"/>
          </a:solidFill>
        </p:spPr>
        <p:txBody>
          <a:bodyPr wrap="none" rtlCol="0">
            <a:spAutoFit/>
          </a:bodyPr>
          <a:lstStyle/>
          <a:p>
            <a:r>
              <a:rPr lang="en-GB" sz="2800" b="1" dirty="0" smtClean="0">
                <a:solidFill>
                  <a:srgbClr val="C00000"/>
                </a:solidFill>
              </a:rPr>
              <a:t>2014: 10 % women</a:t>
            </a:r>
            <a:endParaRPr lang="en-GB" sz="2800" b="1" dirty="0">
              <a:solidFill>
                <a:srgbClr val="C00000"/>
              </a:solidFill>
            </a:endParaRPr>
          </a:p>
        </p:txBody>
      </p:sp>
      <p:sp>
        <p:nvSpPr>
          <p:cNvPr id="9" name="CaixaDeTexto 8"/>
          <p:cNvSpPr txBox="1"/>
          <p:nvPr/>
        </p:nvSpPr>
        <p:spPr>
          <a:xfrm>
            <a:off x="135093" y="188641"/>
            <a:ext cx="8796049" cy="954107"/>
          </a:xfrm>
          <a:prstGeom prst="rect">
            <a:avLst/>
          </a:prstGeom>
          <a:solidFill>
            <a:schemeClr val="accent3">
              <a:lumMod val="40000"/>
              <a:lumOff val="60000"/>
            </a:schemeClr>
          </a:solidFill>
        </p:spPr>
        <p:txBody>
          <a:bodyPr wrap="square" rtlCol="0">
            <a:spAutoFit/>
          </a:bodyPr>
          <a:lstStyle/>
          <a:p>
            <a:r>
              <a:rPr lang="en-GB" sz="2800" b="1" dirty="0"/>
              <a:t>2. </a:t>
            </a:r>
            <a:r>
              <a:rPr lang="en-GB" sz="2800" b="1" dirty="0" smtClean="0"/>
              <a:t>Over more than </a:t>
            </a:r>
            <a:r>
              <a:rPr lang="en-GB" sz="2800" b="1" dirty="0"/>
              <a:t>four centuries, science has been controlled and dominated by </a:t>
            </a:r>
            <a:r>
              <a:rPr lang="en-GB" sz="2800" b="1" dirty="0" smtClean="0"/>
              <a:t>men</a:t>
            </a:r>
            <a:endParaRPr lang="en-GB" sz="2800" b="1" dirty="0"/>
          </a:p>
        </p:txBody>
      </p:sp>
    </p:spTree>
    <p:extLst>
      <p:ext uri="{BB962C8B-B14F-4D97-AF65-F5344CB8AC3E}">
        <p14:creationId xmlns:p14="http://schemas.microsoft.com/office/powerpoint/2010/main" val="1736175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251520" y="174925"/>
            <a:ext cx="8712968" cy="6669360"/>
          </a:xfrm>
          <a:solidFill>
            <a:schemeClr val="accent3">
              <a:lumMod val="40000"/>
              <a:lumOff val="60000"/>
            </a:schemeClr>
          </a:solidFill>
        </p:spPr>
        <p:txBody>
          <a:bodyPr/>
          <a:lstStyle/>
          <a:p>
            <a:pPr marL="0" indent="0">
              <a:buNone/>
            </a:pPr>
            <a:r>
              <a:rPr lang="en-GB" sz="2800" b="1" dirty="0" smtClean="0"/>
              <a:t>3.  </a:t>
            </a:r>
            <a:r>
              <a:rPr lang="en-GB" sz="2800" b="1" dirty="0"/>
              <a:t>M</a:t>
            </a:r>
            <a:r>
              <a:rPr lang="en-GB" sz="2800" b="1" dirty="0" smtClean="0"/>
              <a:t>odern science adopted a tendency </a:t>
            </a:r>
            <a:r>
              <a:rPr lang="en-GB" sz="2800" b="1" dirty="0"/>
              <a:t>to </a:t>
            </a:r>
            <a:r>
              <a:rPr lang="en-GB" sz="2800" b="1" dirty="0" smtClean="0"/>
              <a:t>render </a:t>
            </a:r>
            <a:r>
              <a:rPr lang="en-GB" sz="2800" b="1" dirty="0" smtClean="0">
                <a:solidFill>
                  <a:schemeClr val="accent2">
                    <a:lumMod val="75000"/>
                  </a:schemeClr>
                </a:solidFill>
              </a:rPr>
              <a:t>women </a:t>
            </a:r>
            <a:r>
              <a:rPr lang="en-GB" sz="2800" b="1" dirty="0">
                <a:solidFill>
                  <a:schemeClr val="accent2">
                    <a:lumMod val="75000"/>
                  </a:schemeClr>
                </a:solidFill>
              </a:rPr>
              <a:t>invisible</a:t>
            </a:r>
            <a:r>
              <a:rPr lang="en-GB" sz="2800" b="1" dirty="0"/>
              <a:t> in </a:t>
            </a:r>
            <a:r>
              <a:rPr lang="en-GB" sz="2800" b="1" dirty="0" smtClean="0"/>
              <a:t>knowledge-making. </a:t>
            </a:r>
            <a:r>
              <a:rPr lang="en-GB" sz="2800" b="1" dirty="0"/>
              <a:t>R</a:t>
            </a:r>
            <a:r>
              <a:rPr lang="en-GB" sz="2800" b="1" dirty="0" smtClean="0"/>
              <a:t>esearch </a:t>
            </a:r>
            <a:r>
              <a:rPr lang="en-GB" sz="2800" b="1" dirty="0"/>
              <a:t>based on male </a:t>
            </a:r>
            <a:r>
              <a:rPr lang="en-GB" sz="2800" b="1" dirty="0" smtClean="0"/>
              <a:t>situations, </a:t>
            </a:r>
            <a:r>
              <a:rPr lang="en-GB" sz="2800" b="1" dirty="0"/>
              <a:t>or </a:t>
            </a:r>
            <a:r>
              <a:rPr lang="en-GB" sz="2800" b="1" dirty="0" smtClean="0"/>
              <a:t>study of </a:t>
            </a:r>
            <a:r>
              <a:rPr lang="en-GB" sz="2800" b="1" dirty="0"/>
              <a:t>male subjects </a:t>
            </a:r>
            <a:r>
              <a:rPr lang="en-GB" sz="2800" b="1" dirty="0" smtClean="0"/>
              <a:t>only are common. </a:t>
            </a:r>
            <a:r>
              <a:rPr lang="en-GB" sz="2800" b="1" dirty="0"/>
              <a:t>W</a:t>
            </a:r>
            <a:r>
              <a:rPr lang="en-GB" sz="2800" b="1" dirty="0" smtClean="0"/>
              <a:t>omen’s </a:t>
            </a:r>
            <a:r>
              <a:rPr lang="en-GB" sz="2800" b="1" dirty="0"/>
              <a:t>concerns and experiences are simply </a:t>
            </a:r>
            <a:r>
              <a:rPr lang="en-GB" sz="2800" b="1" dirty="0" smtClean="0"/>
              <a:t>invisible and </a:t>
            </a:r>
            <a:r>
              <a:rPr lang="en-GB" sz="2800" b="1" dirty="0" smtClean="0">
                <a:solidFill>
                  <a:schemeClr val="accent2">
                    <a:lumMod val="75000"/>
                  </a:schemeClr>
                </a:solidFill>
              </a:rPr>
              <a:t>conclusions acquired from male subjects</a:t>
            </a:r>
            <a:r>
              <a:rPr lang="en-GB" sz="2800" b="1" dirty="0" smtClean="0"/>
              <a:t>.</a:t>
            </a:r>
          </a:p>
          <a:p>
            <a:pPr marL="0" indent="0">
              <a:buNone/>
            </a:pPr>
            <a:endParaRPr lang="en-GB" b="1" dirty="0" smtClean="0"/>
          </a:p>
          <a:p>
            <a:pPr marL="0" indent="0">
              <a:buNone/>
            </a:pPr>
            <a:endParaRPr lang="en-GB" b="1" dirty="0"/>
          </a:p>
          <a:p>
            <a:pPr marL="0" indent="0">
              <a:buNone/>
            </a:pPr>
            <a:endParaRPr lang="en-GB" sz="2400" b="1" dirty="0">
              <a:latin typeface="Calibri" charset="0"/>
            </a:endParaRPr>
          </a:p>
          <a:p>
            <a:pPr marL="0" indent="0">
              <a:buNone/>
            </a:pPr>
            <a:endParaRPr lang="en-GB" sz="2400" b="1" dirty="0">
              <a:latin typeface="Calibri" charset="0"/>
            </a:endParaRPr>
          </a:p>
          <a:p>
            <a:pPr marL="0" indent="0">
              <a:buNone/>
            </a:pPr>
            <a:endParaRPr lang="en-GB" sz="2400" b="1" dirty="0">
              <a:latin typeface="Calibri" charset="0"/>
            </a:endParaRPr>
          </a:p>
          <a:p>
            <a:pPr marL="0" indent="0">
              <a:buNone/>
            </a:pPr>
            <a:r>
              <a:rPr lang="en-GB" sz="2400" b="1" dirty="0" smtClean="0">
                <a:latin typeface="Calibri" charset="0"/>
              </a:rPr>
              <a:t>The </a:t>
            </a:r>
            <a:r>
              <a:rPr lang="en-GB" sz="2400" b="1" dirty="0">
                <a:latin typeface="Calibri" charset="0"/>
              </a:rPr>
              <a:t>male body / mind </a:t>
            </a:r>
            <a:r>
              <a:rPr lang="en-GB" sz="2400" b="1" dirty="0" smtClean="0">
                <a:latin typeface="Calibri" charset="0"/>
              </a:rPr>
              <a:t>is</a:t>
            </a:r>
            <a:r>
              <a:rPr lang="en-GB" sz="2400" b="1" dirty="0">
                <a:latin typeface="Calibri" charset="0"/>
              </a:rPr>
              <a:t> </a:t>
            </a:r>
            <a:r>
              <a:rPr lang="en-GB" sz="2400" b="1" dirty="0" smtClean="0">
                <a:latin typeface="Calibri" charset="0"/>
              </a:rPr>
              <a:t>often </a:t>
            </a:r>
          </a:p>
          <a:p>
            <a:pPr marL="0" indent="0">
              <a:buNone/>
            </a:pPr>
            <a:r>
              <a:rPr lang="en-GB" sz="2400" b="1" dirty="0" smtClean="0">
                <a:latin typeface="Calibri" charset="0"/>
              </a:rPr>
              <a:t>used </a:t>
            </a:r>
            <a:r>
              <a:rPr lang="en-GB" sz="2400" b="1" dirty="0">
                <a:latin typeface="Calibri" charset="0"/>
              </a:rPr>
              <a:t>as norm for </a:t>
            </a:r>
            <a:r>
              <a:rPr lang="en-GB" sz="2400" b="1" dirty="0" smtClean="0">
                <a:latin typeface="Calibri" charset="0"/>
              </a:rPr>
              <a:t>research </a:t>
            </a:r>
            <a:r>
              <a:rPr lang="en-GB" sz="2400" b="1" dirty="0">
                <a:latin typeface="Calibri" charset="0"/>
              </a:rPr>
              <a:t>and </a:t>
            </a:r>
            <a:endParaRPr lang="en-GB" sz="2400" b="1" dirty="0" smtClean="0">
              <a:latin typeface="Calibri" charset="0"/>
            </a:endParaRPr>
          </a:p>
          <a:p>
            <a:pPr marL="0" indent="0">
              <a:buNone/>
            </a:pPr>
            <a:r>
              <a:rPr lang="en-GB" sz="2400" b="1" dirty="0" smtClean="0">
                <a:latin typeface="Calibri" charset="0"/>
              </a:rPr>
              <a:t>product development.</a:t>
            </a:r>
            <a:endParaRPr lang="en-GB" b="1" dirty="0"/>
          </a:p>
        </p:txBody>
      </p:sp>
      <p:pic>
        <p:nvPicPr>
          <p:cNvPr id="2" name="Picture 2" descr="C:\Users\DCEA\Music\Desktop\B34001-1[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076056" y="2408682"/>
            <a:ext cx="2725671" cy="40885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DCEA\Music\Desktop\FEATURE-BRAIN-CIRCUITS-ISTOCK-HiRes-300x300[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5616" y="2484539"/>
            <a:ext cx="2050132" cy="205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257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1"/>
            <a:ext cx="9144000" cy="1914602"/>
          </a:xfrm>
          <a:solidFill>
            <a:schemeClr val="accent3">
              <a:lumMod val="40000"/>
              <a:lumOff val="60000"/>
            </a:schemeClr>
          </a:solidFill>
        </p:spPr>
        <p:txBody>
          <a:bodyPr/>
          <a:lstStyle/>
          <a:p>
            <a:pPr marL="0" indent="0"/>
            <a:r>
              <a:rPr lang="en-GB" sz="2800" b="1" dirty="0" smtClean="0"/>
              <a:t>4. Scientific </a:t>
            </a:r>
            <a:r>
              <a:rPr lang="en-GB" sz="2800" b="1" dirty="0"/>
              <a:t>research is frequently </a:t>
            </a:r>
            <a:r>
              <a:rPr lang="en-GB" sz="3200" b="1" dirty="0">
                <a:solidFill>
                  <a:schemeClr val="accent2">
                    <a:lumMod val="75000"/>
                  </a:schemeClr>
                </a:solidFill>
              </a:rPr>
              <a:t>gender blind </a:t>
            </a:r>
            <a:r>
              <a:rPr lang="en-GB" sz="2800" b="1" dirty="0"/>
              <a:t>even in research fields in which the human dimension is crucial such as human health or socioeconomic </a:t>
            </a:r>
            <a:r>
              <a:rPr lang="en-GB" sz="2800" b="1" dirty="0" smtClean="0"/>
              <a:t>research</a:t>
            </a:r>
            <a:endParaRPr lang="en-GB" sz="2800" b="1" dirty="0"/>
          </a:p>
        </p:txBody>
      </p:sp>
      <p:sp>
        <p:nvSpPr>
          <p:cNvPr id="3" name="Content Placeholder 2"/>
          <p:cNvSpPr>
            <a:spLocks noGrp="1"/>
          </p:cNvSpPr>
          <p:nvPr>
            <p:ph idx="1"/>
          </p:nvPr>
        </p:nvSpPr>
        <p:spPr>
          <a:xfrm>
            <a:off x="148416" y="1628800"/>
            <a:ext cx="8995583" cy="5229200"/>
          </a:xfrm>
          <a:solidFill>
            <a:schemeClr val="accent3">
              <a:lumMod val="40000"/>
              <a:lumOff val="60000"/>
            </a:schemeClr>
          </a:solidFill>
        </p:spPr>
        <p:txBody>
          <a:bodyPr/>
          <a:lstStyle/>
          <a:p>
            <a:pPr marL="0" indent="0">
              <a:buNone/>
            </a:pPr>
            <a:r>
              <a:rPr lang="en-GB" b="1" dirty="0">
                <a:solidFill>
                  <a:srgbClr val="2E3917"/>
                </a:solidFill>
              </a:rPr>
              <a:t> </a:t>
            </a:r>
            <a:r>
              <a:rPr lang="en-GB" b="1" dirty="0" smtClean="0">
                <a:solidFill>
                  <a:srgbClr val="2E3917"/>
                </a:solidFill>
              </a:rPr>
              <a:t> </a:t>
            </a:r>
            <a:r>
              <a:rPr lang="en-GB" sz="2400" b="1" dirty="0" smtClean="0">
                <a:solidFill>
                  <a:srgbClr val="2E3917"/>
                </a:solidFill>
                <a:latin typeface="Calibri" charset="0"/>
              </a:rPr>
              <a:t>   </a:t>
            </a:r>
            <a:r>
              <a:rPr lang="en-GB" sz="2400" b="1" dirty="0" smtClean="0">
                <a:latin typeface="Calibri" charset="0"/>
              </a:rPr>
              <a:t>Most </a:t>
            </a:r>
            <a:r>
              <a:rPr lang="en-GB" sz="2400" b="1" dirty="0">
                <a:latin typeface="Calibri" charset="0"/>
              </a:rPr>
              <a:t>basic </a:t>
            </a:r>
            <a:r>
              <a:rPr lang="en-GB" sz="2400" b="1" dirty="0" smtClean="0">
                <a:latin typeface="Calibri" charset="0"/>
              </a:rPr>
              <a:t>research </a:t>
            </a:r>
            <a:r>
              <a:rPr lang="en-GB" sz="2400" b="1" dirty="0">
                <a:latin typeface="Calibri" charset="0"/>
              </a:rPr>
              <a:t>with animal models </a:t>
            </a:r>
            <a:r>
              <a:rPr lang="en-GB" sz="2400" b="1" dirty="0">
                <a:solidFill>
                  <a:schemeClr val="accent2">
                    <a:lumMod val="75000"/>
                  </a:schemeClr>
                </a:solidFill>
                <a:latin typeface="Calibri" charset="0"/>
              </a:rPr>
              <a:t>focuses on males to the </a:t>
            </a:r>
            <a:r>
              <a:rPr lang="en-GB" sz="2400" b="1" dirty="0" smtClean="0">
                <a:solidFill>
                  <a:schemeClr val="accent2">
                    <a:lumMod val="75000"/>
                  </a:schemeClr>
                </a:solidFill>
                <a:latin typeface="Calibri" charset="0"/>
              </a:rPr>
              <a:t> exclusion </a:t>
            </a:r>
            <a:r>
              <a:rPr lang="en-GB" sz="2400" b="1" dirty="0">
                <a:solidFill>
                  <a:schemeClr val="accent2">
                    <a:lumMod val="75000"/>
                  </a:schemeClr>
                </a:solidFill>
                <a:latin typeface="Calibri" charset="0"/>
              </a:rPr>
              <a:t>of females </a:t>
            </a:r>
            <a:r>
              <a:rPr lang="en-GB" sz="2400" b="1" dirty="0">
                <a:latin typeface="Calibri" charset="0"/>
              </a:rPr>
              <a:t>(</a:t>
            </a:r>
            <a:r>
              <a:rPr lang="en-GB" sz="2400" b="1" dirty="0" err="1">
                <a:latin typeface="Calibri" charset="0"/>
              </a:rPr>
              <a:t>Zucker</a:t>
            </a:r>
            <a:r>
              <a:rPr lang="en-GB" sz="2400" b="1" dirty="0">
                <a:latin typeface="Calibri" charset="0"/>
              </a:rPr>
              <a:t> et al., 2010; Marts et al., </a:t>
            </a:r>
            <a:r>
              <a:rPr lang="en-GB" sz="2400" b="1" dirty="0" smtClean="0">
                <a:latin typeface="Calibri" charset="0"/>
              </a:rPr>
              <a:t>2004) and conclusions are generalized </a:t>
            </a:r>
            <a:r>
              <a:rPr lang="en-GB" sz="2400" b="1" dirty="0">
                <a:latin typeface="Calibri" charset="0"/>
              </a:rPr>
              <a:t> </a:t>
            </a:r>
            <a:r>
              <a:rPr lang="en-GB" sz="2400" b="1" dirty="0" smtClean="0">
                <a:latin typeface="Calibri" charset="0"/>
              </a:rPr>
              <a:t>to women</a:t>
            </a:r>
            <a:r>
              <a:rPr lang="en-GB" sz="2400" dirty="0" smtClean="0">
                <a:latin typeface="Calibri" charset="0"/>
              </a:rPr>
              <a:t>. </a:t>
            </a:r>
          </a:p>
          <a:p>
            <a:pPr marL="0" indent="0">
              <a:buNone/>
            </a:pPr>
            <a:endParaRPr lang="en-GB" sz="2400" b="1" i="1" dirty="0" smtClean="0">
              <a:solidFill>
                <a:schemeClr val="accent3">
                  <a:lumMod val="50000"/>
                </a:schemeClr>
              </a:solidFill>
            </a:endParaRPr>
          </a:p>
          <a:p>
            <a:pPr marL="0" indent="0">
              <a:buNone/>
            </a:pPr>
            <a:endParaRPr lang="en-GB" sz="2400" b="1" i="1" dirty="0" smtClean="0">
              <a:solidFill>
                <a:schemeClr val="accent3">
                  <a:lumMod val="50000"/>
                </a:schemeClr>
              </a:solidFill>
            </a:endParaRPr>
          </a:p>
          <a:p>
            <a:pPr marL="0" indent="0">
              <a:buNone/>
            </a:pPr>
            <a:r>
              <a:rPr lang="en-GB" sz="2400" b="1" i="1" dirty="0" smtClean="0">
                <a:solidFill>
                  <a:srgbClr val="2E3917"/>
                </a:solidFill>
              </a:rPr>
              <a:t>Interestingly</a:t>
            </a:r>
            <a:r>
              <a:rPr lang="en-GB" sz="2400" b="1" i="1" dirty="0">
                <a:solidFill>
                  <a:srgbClr val="2E3917"/>
                </a:solidFill>
              </a:rPr>
              <a:t>, in most fields </a:t>
            </a:r>
            <a:endParaRPr lang="en-GB" sz="2400" b="1" i="1" dirty="0" smtClean="0">
              <a:solidFill>
                <a:srgbClr val="2E3917"/>
              </a:solidFill>
            </a:endParaRPr>
          </a:p>
          <a:p>
            <a:pPr marL="0" indent="0">
              <a:buNone/>
            </a:pPr>
            <a:r>
              <a:rPr lang="en-GB" sz="2400" b="1" i="1" dirty="0" smtClean="0">
                <a:solidFill>
                  <a:srgbClr val="2E3917"/>
                </a:solidFill>
              </a:rPr>
              <a:t>of biological research males</a:t>
            </a:r>
          </a:p>
          <a:p>
            <a:pPr marL="0" indent="0">
              <a:buNone/>
            </a:pPr>
            <a:r>
              <a:rPr lang="en-GB" sz="2400" b="1" i="1" dirty="0" smtClean="0">
                <a:solidFill>
                  <a:srgbClr val="2E3917"/>
                </a:solidFill>
              </a:rPr>
              <a:t> and females are generally</a:t>
            </a:r>
          </a:p>
          <a:p>
            <a:pPr marL="0" indent="0">
              <a:buNone/>
            </a:pPr>
            <a:r>
              <a:rPr lang="en-GB" sz="2400" b="1" i="1" dirty="0" smtClean="0">
                <a:solidFill>
                  <a:srgbClr val="2E3917"/>
                </a:solidFill>
              </a:rPr>
              <a:t> studied separately,</a:t>
            </a:r>
          </a:p>
          <a:p>
            <a:pPr marL="0" indent="0">
              <a:buNone/>
            </a:pPr>
            <a:r>
              <a:rPr lang="en-GB" sz="2400" b="1" i="1" dirty="0" smtClean="0">
                <a:solidFill>
                  <a:srgbClr val="2E3917"/>
                </a:solidFill>
              </a:rPr>
              <a:t> e.g. entomology</a:t>
            </a:r>
          </a:p>
          <a:p>
            <a:pPr marL="0" indent="0">
              <a:buNone/>
            </a:pPr>
            <a:r>
              <a:rPr lang="en-GB" sz="2000" b="1" i="1" dirty="0" smtClean="0">
                <a:solidFill>
                  <a:schemeClr val="accent3">
                    <a:lumMod val="50000"/>
                  </a:schemeClr>
                </a:solidFill>
              </a:rPr>
              <a:t>                                                      Survival and fecundity of the mustard beetle females 								(</a:t>
            </a:r>
            <a:r>
              <a:rPr lang="en-GB" sz="2000" b="1" i="1" dirty="0" err="1" smtClean="0">
                <a:solidFill>
                  <a:schemeClr val="accent3">
                    <a:lumMod val="50000"/>
                  </a:schemeClr>
                </a:solidFill>
              </a:rPr>
              <a:t>Paiva</a:t>
            </a:r>
            <a:r>
              <a:rPr lang="en-GB" sz="2000" b="1" i="1" dirty="0" smtClean="0">
                <a:solidFill>
                  <a:schemeClr val="accent3">
                    <a:lumMod val="50000"/>
                  </a:schemeClr>
                </a:solidFill>
              </a:rPr>
              <a:t>, 1977</a:t>
            </a:r>
            <a:r>
              <a:rPr lang="en-GB" sz="2400" b="1" i="1" dirty="0" smtClean="0">
                <a:solidFill>
                  <a:schemeClr val="accent3">
                    <a:lumMod val="50000"/>
                  </a:schemeClr>
                </a:solidFill>
              </a:rPr>
              <a:t>)</a:t>
            </a:r>
            <a:endParaRPr lang="en-US" sz="2400" b="1" i="1" dirty="0">
              <a:solidFill>
                <a:schemeClr val="accent3">
                  <a:lumMod val="5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2833" y="3140968"/>
            <a:ext cx="5017584" cy="2877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8148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ítulo 1"/>
          <p:cNvSpPr>
            <a:spLocks noGrp="1"/>
          </p:cNvSpPr>
          <p:nvPr>
            <p:ph type="title"/>
          </p:nvPr>
        </p:nvSpPr>
        <p:spPr>
          <a:xfrm>
            <a:off x="179512" y="116632"/>
            <a:ext cx="8856984" cy="778098"/>
          </a:xfrm>
          <a:solidFill>
            <a:schemeClr val="accent3">
              <a:lumMod val="40000"/>
              <a:lumOff val="60000"/>
            </a:schemeClr>
          </a:solidFill>
        </p:spPr>
        <p:txBody>
          <a:bodyPr/>
          <a:lstStyle/>
          <a:p>
            <a:r>
              <a:rPr lang="en-GB" sz="2800" b="1" dirty="0" smtClean="0">
                <a:latin typeface="Calibri" charset="0"/>
              </a:rPr>
              <a:t>1. Example of </a:t>
            </a:r>
            <a:r>
              <a:rPr lang="en-GB" sz="2800" b="1" dirty="0" smtClean="0">
                <a:solidFill>
                  <a:schemeClr val="accent2">
                    <a:lumMod val="75000"/>
                  </a:schemeClr>
                </a:solidFill>
                <a:latin typeface="Calibri" charset="0"/>
              </a:rPr>
              <a:t>gender blind </a:t>
            </a:r>
            <a:r>
              <a:rPr lang="en-GB" sz="2800" b="1" dirty="0" smtClean="0">
                <a:latin typeface="Calibri" charset="0"/>
              </a:rPr>
              <a:t>research in ENVIRONMENT </a:t>
            </a:r>
            <a:endParaRPr lang="en-GB" sz="2800" b="1" dirty="0">
              <a:latin typeface="Calibri" charset="0"/>
            </a:endParaRPr>
          </a:p>
        </p:txBody>
      </p:sp>
      <p:sp>
        <p:nvSpPr>
          <p:cNvPr id="3074" name="Marcador de Posição de Conteúdo 2"/>
          <p:cNvSpPr>
            <a:spLocks noGrp="1"/>
          </p:cNvSpPr>
          <p:nvPr>
            <p:ph idx="1"/>
          </p:nvPr>
        </p:nvSpPr>
        <p:spPr>
          <a:xfrm>
            <a:off x="179512" y="1124744"/>
            <a:ext cx="8568952" cy="5328592"/>
          </a:xfrm>
        </p:spPr>
        <p:txBody>
          <a:bodyPr/>
          <a:lstStyle/>
          <a:p>
            <a:pPr marL="0" indent="0">
              <a:buNone/>
            </a:pPr>
            <a:r>
              <a:rPr lang="en-GB" sz="2800" b="1" dirty="0">
                <a:solidFill>
                  <a:srgbClr val="2E3917"/>
                </a:solidFill>
                <a:latin typeface="Calibri" charset="0"/>
              </a:rPr>
              <a:t>P</a:t>
            </a:r>
            <a:r>
              <a:rPr lang="en-GB" sz="2800" b="1" dirty="0" smtClean="0">
                <a:solidFill>
                  <a:srgbClr val="2E3917"/>
                </a:solidFill>
                <a:latin typeface="Calibri" charset="0"/>
              </a:rPr>
              <a:t>otential </a:t>
            </a:r>
            <a:r>
              <a:rPr lang="en-GB" sz="2800" b="1" dirty="0">
                <a:solidFill>
                  <a:srgbClr val="2E3917"/>
                </a:solidFill>
                <a:latin typeface="Calibri" charset="0"/>
              </a:rPr>
              <a:t>effects of environmental chemicals (ECs) on human </a:t>
            </a:r>
            <a:r>
              <a:rPr lang="en-GB" sz="2800" b="1" dirty="0" smtClean="0">
                <a:solidFill>
                  <a:srgbClr val="2E3917"/>
                </a:solidFill>
                <a:latin typeface="Calibri" charset="0"/>
              </a:rPr>
              <a:t>reproduction</a:t>
            </a:r>
            <a:endParaRPr lang="en-GB" sz="2800" b="1" dirty="0">
              <a:solidFill>
                <a:srgbClr val="2E3917"/>
              </a:solidFill>
              <a:latin typeface="Calibri" charset="0"/>
            </a:endParaRPr>
          </a:p>
          <a:p>
            <a:pPr marL="0" indent="0">
              <a:buNone/>
            </a:pPr>
            <a:endParaRPr lang="en-GB" sz="2400" b="1" dirty="0" smtClean="0">
              <a:latin typeface="Calibri" charset="0"/>
            </a:endParaRPr>
          </a:p>
          <a:p>
            <a:pPr marL="0" indent="0">
              <a:buNone/>
            </a:pPr>
            <a:r>
              <a:rPr lang="en-US" sz="2400" i="1" dirty="0" smtClean="0"/>
              <a:t>e.g. </a:t>
            </a:r>
            <a:r>
              <a:rPr lang="en-US" sz="2400" dirty="0" err="1" smtClean="0"/>
              <a:t>oestrogen</a:t>
            </a:r>
            <a:r>
              <a:rPr lang="en-US" sz="2400" dirty="0" smtClean="0"/>
              <a:t> (different chemical forms) in rivers. In the UK,  </a:t>
            </a:r>
            <a:r>
              <a:rPr lang="en-US" sz="2400" b="1" dirty="0" smtClean="0">
                <a:solidFill>
                  <a:schemeClr val="accent2">
                    <a:lumMod val="75000"/>
                  </a:schemeClr>
                </a:solidFill>
              </a:rPr>
              <a:t>½  </a:t>
            </a:r>
            <a:r>
              <a:rPr lang="en-US" sz="2400" b="1" dirty="0">
                <a:solidFill>
                  <a:schemeClr val="accent2">
                    <a:lumMod val="75000"/>
                  </a:schemeClr>
                </a:solidFill>
              </a:rPr>
              <a:t>of the male fish </a:t>
            </a:r>
            <a:r>
              <a:rPr lang="en-US" sz="2400" b="1" dirty="0" smtClean="0">
                <a:solidFill>
                  <a:schemeClr val="accent2">
                    <a:lumMod val="75000"/>
                  </a:schemeClr>
                </a:solidFill>
              </a:rPr>
              <a:t>in </a:t>
            </a:r>
            <a:r>
              <a:rPr lang="en-US" sz="2400" b="1" dirty="0">
                <a:solidFill>
                  <a:schemeClr val="accent2">
                    <a:lumMod val="75000"/>
                  </a:schemeClr>
                </a:solidFill>
              </a:rPr>
              <a:t>rivers are changing </a:t>
            </a:r>
            <a:r>
              <a:rPr lang="en-US" sz="2400" b="1" dirty="0" smtClean="0">
                <a:solidFill>
                  <a:schemeClr val="accent2">
                    <a:lumMod val="75000"/>
                  </a:schemeClr>
                </a:solidFill>
              </a:rPr>
              <a:t>sex</a:t>
            </a:r>
            <a:r>
              <a:rPr lang="en-US" sz="2400" dirty="0" smtClean="0"/>
              <a:t>: about 50 % developed </a:t>
            </a:r>
            <a:r>
              <a:rPr lang="en-US" sz="2400" dirty="0"/>
              <a:t>eggs in their testes, and/or female </a:t>
            </a:r>
            <a:r>
              <a:rPr lang="en-US" sz="2400" dirty="0" smtClean="0"/>
              <a:t>reproductive</a:t>
            </a:r>
          </a:p>
          <a:p>
            <a:pPr marL="0" indent="0">
              <a:buNone/>
            </a:pPr>
            <a:r>
              <a:rPr lang="en-US" sz="2400" dirty="0" smtClean="0"/>
              <a:t> ducts; 1 </a:t>
            </a:r>
            <a:r>
              <a:rPr lang="en-US" sz="2400" dirty="0"/>
              <a:t>in </a:t>
            </a:r>
            <a:r>
              <a:rPr lang="en-US" sz="2400" dirty="0" smtClean="0"/>
              <a:t>10 </a:t>
            </a:r>
            <a:r>
              <a:rPr lang="en-US" sz="2400" dirty="0"/>
              <a:t>male fish were sterile, and </a:t>
            </a:r>
            <a:endParaRPr lang="en-US" sz="2400" dirty="0" smtClean="0"/>
          </a:p>
          <a:p>
            <a:pPr marL="0" indent="0">
              <a:buNone/>
            </a:pPr>
            <a:r>
              <a:rPr lang="en-US" sz="2400" dirty="0" smtClean="0"/>
              <a:t>around 1/4 </a:t>
            </a:r>
            <a:r>
              <a:rPr lang="en-US" sz="2400" dirty="0"/>
              <a:t>had damaged </a:t>
            </a:r>
            <a:r>
              <a:rPr lang="en-US" sz="2400" dirty="0" smtClean="0"/>
              <a:t>sperm.</a:t>
            </a:r>
          </a:p>
          <a:p>
            <a:pPr marL="0" indent="0">
              <a:buNone/>
            </a:pPr>
            <a:endParaRPr lang="en-US" sz="2400" dirty="0" smtClean="0"/>
          </a:p>
          <a:p>
            <a:pPr marL="0" indent="0">
              <a:buNone/>
            </a:pPr>
            <a:r>
              <a:rPr lang="en-US" sz="2400" b="1" dirty="0" smtClean="0">
                <a:solidFill>
                  <a:schemeClr val="accent2">
                    <a:lumMod val="75000"/>
                  </a:schemeClr>
                </a:solidFill>
              </a:rPr>
              <a:t>Consequences for humans: </a:t>
            </a:r>
            <a:r>
              <a:rPr lang="en-US" sz="2400" b="1" dirty="0" err="1" smtClean="0"/>
              <a:t>oestrogen</a:t>
            </a:r>
            <a:r>
              <a:rPr lang="en-US" sz="2400" b="1" dirty="0" smtClean="0"/>
              <a:t> potential effects  for men are mostly being studied. However serious effects also derive for women (e.g. cystic ovaries that also lead to </a:t>
            </a:r>
            <a:r>
              <a:rPr lang="en-US" sz="2400" b="1" dirty="0" err="1" smtClean="0"/>
              <a:t>sterilisation</a:t>
            </a:r>
            <a:r>
              <a:rPr lang="en-US" sz="2400" b="1" dirty="0" smtClean="0"/>
              <a:t>)</a:t>
            </a:r>
          </a:p>
          <a:p>
            <a:pPr marL="0" indent="0">
              <a:buNone/>
            </a:pPr>
            <a:endParaRPr lang="en-GB" i="1" dirty="0" smtClean="0">
              <a:latin typeface="Calibri" charset="0"/>
            </a:endParaRPr>
          </a:p>
        </p:txBody>
      </p:sp>
      <p:pic>
        <p:nvPicPr>
          <p:cNvPr id="1026" name="Picture 2" descr="C:\Users\DCEA\Music\Desktop\Pimephales_promelas2[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52245" y="3284984"/>
            <a:ext cx="3329385" cy="13356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568952" cy="850106"/>
          </a:xfrm>
          <a:solidFill>
            <a:schemeClr val="accent3">
              <a:lumMod val="40000"/>
              <a:lumOff val="60000"/>
            </a:schemeClr>
          </a:solidFill>
        </p:spPr>
        <p:txBody>
          <a:bodyPr/>
          <a:lstStyle/>
          <a:p>
            <a:pPr>
              <a:lnSpc>
                <a:spcPct val="80000"/>
              </a:lnSpc>
            </a:pPr>
            <a:r>
              <a:rPr lang="en-GB" sz="2000" i="1" dirty="0" smtClean="0">
                <a:solidFill>
                  <a:srgbClr val="898989"/>
                </a:solidFill>
                <a:latin typeface="Calibri" charset="0"/>
              </a:rPr>
              <a:t/>
            </a:r>
            <a:br>
              <a:rPr lang="en-GB" sz="2000" i="1" dirty="0" smtClean="0">
                <a:solidFill>
                  <a:srgbClr val="898989"/>
                </a:solidFill>
                <a:latin typeface="Calibri" charset="0"/>
              </a:rPr>
            </a:br>
            <a:r>
              <a:rPr lang="en-GB" sz="2000" i="1" dirty="0" smtClean="0">
                <a:solidFill>
                  <a:srgbClr val="898989"/>
                </a:solidFill>
                <a:latin typeface="Calibri" charset="0"/>
              </a:rPr>
              <a:t/>
            </a:r>
            <a:br>
              <a:rPr lang="en-GB" sz="2000" i="1" dirty="0" smtClean="0">
                <a:solidFill>
                  <a:srgbClr val="898989"/>
                </a:solidFill>
                <a:latin typeface="Calibri" charset="0"/>
              </a:rPr>
            </a:br>
            <a:r>
              <a:rPr lang="en-GB" sz="2000" i="1" dirty="0" smtClean="0">
                <a:solidFill>
                  <a:srgbClr val="898989"/>
                </a:solidFill>
                <a:latin typeface="Calibri" charset="0"/>
              </a:rPr>
              <a:t/>
            </a:r>
            <a:br>
              <a:rPr lang="en-GB" sz="2000" i="1" dirty="0" smtClean="0">
                <a:solidFill>
                  <a:srgbClr val="898989"/>
                </a:solidFill>
                <a:latin typeface="Calibri" charset="0"/>
              </a:rPr>
            </a:br>
            <a:r>
              <a:rPr lang="en-GB" sz="2000" i="1" dirty="0" smtClean="0">
                <a:solidFill>
                  <a:srgbClr val="898989"/>
                </a:solidFill>
                <a:latin typeface="Calibri" charset="0"/>
              </a:rPr>
              <a:t/>
            </a:r>
            <a:br>
              <a:rPr lang="en-GB" sz="2000" i="1" dirty="0" smtClean="0">
                <a:solidFill>
                  <a:srgbClr val="898989"/>
                </a:solidFill>
                <a:latin typeface="Calibri" charset="0"/>
              </a:rPr>
            </a:br>
            <a:r>
              <a:rPr lang="en-GB" sz="2800" i="1" dirty="0" smtClean="0">
                <a:latin typeface="Calibri" charset="0"/>
              </a:rPr>
              <a:t>2. </a:t>
            </a:r>
            <a:r>
              <a:rPr lang="en-GB" sz="2800" dirty="0" smtClean="0">
                <a:latin typeface="Calibri" charset="0"/>
              </a:rPr>
              <a:t>Example </a:t>
            </a:r>
            <a:r>
              <a:rPr lang="en-GB" sz="2800" dirty="0">
                <a:latin typeface="Calibri" charset="0"/>
              </a:rPr>
              <a:t>of </a:t>
            </a:r>
            <a:r>
              <a:rPr lang="en-GB" sz="2800" b="1" dirty="0">
                <a:solidFill>
                  <a:schemeClr val="accent2">
                    <a:lumMod val="75000"/>
                  </a:schemeClr>
                </a:solidFill>
                <a:latin typeface="Calibri" charset="0"/>
              </a:rPr>
              <a:t>gender blind </a:t>
            </a:r>
            <a:r>
              <a:rPr lang="en-GB" sz="2800" dirty="0">
                <a:latin typeface="Calibri" charset="0"/>
              </a:rPr>
              <a:t>research </a:t>
            </a:r>
            <a:r>
              <a:rPr lang="en-GB" sz="2800" dirty="0" smtClean="0">
                <a:latin typeface="Calibri" charset="0"/>
              </a:rPr>
              <a:t>in  </a:t>
            </a:r>
            <a:r>
              <a:rPr lang="en-GB" sz="2800" b="1" dirty="0" smtClean="0">
                <a:latin typeface="Calibri" charset="0"/>
              </a:rPr>
              <a:t>ENGINEERING</a:t>
            </a:r>
            <a:r>
              <a:rPr lang="en-GB" i="1" dirty="0">
                <a:latin typeface="Calibri" charset="0"/>
              </a:rPr>
              <a:t/>
            </a:r>
            <a:br>
              <a:rPr lang="en-GB" i="1" dirty="0">
                <a:latin typeface="Calibri" charset="0"/>
              </a:rPr>
            </a:br>
            <a:r>
              <a:rPr lang="en-GB" i="1" dirty="0" smtClean="0">
                <a:solidFill>
                  <a:schemeClr val="tx1"/>
                </a:solidFill>
                <a:latin typeface="Calibri" charset="0"/>
              </a:rPr>
              <a:t/>
            </a:r>
            <a:br>
              <a:rPr lang="en-GB" i="1" dirty="0" smtClean="0">
                <a:solidFill>
                  <a:schemeClr val="tx1"/>
                </a:solidFill>
                <a:latin typeface="Calibri" charset="0"/>
              </a:rPr>
            </a:br>
            <a:endParaRPr lang="en-US" dirty="0"/>
          </a:p>
        </p:txBody>
      </p:sp>
      <p:sp>
        <p:nvSpPr>
          <p:cNvPr id="3" name="Content Placeholder 2"/>
          <p:cNvSpPr>
            <a:spLocks noGrp="1"/>
          </p:cNvSpPr>
          <p:nvPr>
            <p:ph idx="1"/>
          </p:nvPr>
        </p:nvSpPr>
        <p:spPr>
          <a:xfrm>
            <a:off x="467543" y="1164631"/>
            <a:ext cx="8208913" cy="1472281"/>
          </a:xfrm>
        </p:spPr>
        <p:txBody>
          <a:bodyPr/>
          <a:lstStyle/>
          <a:p>
            <a:pPr marL="0" indent="0">
              <a:lnSpc>
                <a:spcPct val="120000"/>
              </a:lnSpc>
              <a:buNone/>
            </a:pPr>
            <a:r>
              <a:rPr lang="en-GB" sz="2400" b="1" dirty="0" smtClean="0">
                <a:latin typeface="Calibri" charset="0"/>
              </a:rPr>
              <a:t>Conventional seatbelts do not fit pregnant women properly, and motor vehicle crashes are the leading cause of </a:t>
            </a:r>
            <a:r>
              <a:rPr lang="en-GB" sz="2400" b="1" dirty="0" err="1" smtClean="0">
                <a:latin typeface="Calibri" charset="0"/>
              </a:rPr>
              <a:t>fetal</a:t>
            </a:r>
            <a:r>
              <a:rPr lang="en-GB" sz="2400" b="1" dirty="0" smtClean="0">
                <a:latin typeface="Calibri" charset="0"/>
              </a:rPr>
              <a:t> death related to maternal trauma (Weiss et al., 2001). </a:t>
            </a:r>
          </a:p>
        </p:txBody>
      </p:sp>
      <p:pic>
        <p:nvPicPr>
          <p:cNvPr id="4" name="Picture 3"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6" y="4005064"/>
            <a:ext cx="2109149" cy="2657528"/>
          </a:xfrm>
          <a:prstGeom prst="rect">
            <a:avLst/>
          </a:prstGeom>
        </p:spPr>
      </p:pic>
      <p:pic>
        <p:nvPicPr>
          <p:cNvPr id="5" name="Picture 4" descr="images-1.jpe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1048" y="4540271"/>
            <a:ext cx="2653282" cy="1765638"/>
          </a:xfrm>
          <a:prstGeom prst="rect">
            <a:avLst/>
          </a:prstGeom>
        </p:spPr>
      </p:pic>
      <p:sp>
        <p:nvSpPr>
          <p:cNvPr id="6" name="Rectângulo 5"/>
          <p:cNvSpPr/>
          <p:nvPr/>
        </p:nvSpPr>
        <p:spPr>
          <a:xfrm>
            <a:off x="421998" y="5030103"/>
            <a:ext cx="2626820"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PT" sz="7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a:t>
            </a:r>
            <a:endParaRPr lang="pt-PT" sz="7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CaixaDeTexto 6"/>
          <p:cNvSpPr txBox="1"/>
          <p:nvPr/>
        </p:nvSpPr>
        <p:spPr>
          <a:xfrm>
            <a:off x="3275855" y="2642135"/>
            <a:ext cx="3312369" cy="4081117"/>
          </a:xfrm>
          <a:prstGeom prst="rect">
            <a:avLst/>
          </a:prstGeom>
          <a:noFill/>
        </p:spPr>
        <p:txBody>
          <a:bodyPr wrap="square" rtlCol="0">
            <a:spAutoFit/>
          </a:bodyPr>
          <a:lstStyle/>
          <a:p>
            <a:pPr marL="0" indent="0">
              <a:lnSpc>
                <a:spcPct val="120000"/>
              </a:lnSpc>
              <a:buNone/>
            </a:pPr>
            <a:r>
              <a:rPr lang="en-GB" sz="2400" b="1" dirty="0">
                <a:solidFill>
                  <a:schemeClr val="bg2">
                    <a:lumMod val="25000"/>
                  </a:schemeClr>
                </a:solidFill>
              </a:rPr>
              <a:t>Crash test dummies were first developed to model the </a:t>
            </a:r>
            <a:r>
              <a:rPr lang="en-GB" sz="2400" b="1" dirty="0">
                <a:solidFill>
                  <a:schemeClr val="accent2">
                    <a:lumMod val="75000"/>
                  </a:schemeClr>
                </a:solidFill>
              </a:rPr>
              <a:t>U.S. 50th percentile man</a:t>
            </a:r>
            <a:r>
              <a:rPr lang="en-GB" sz="2400" b="1" dirty="0">
                <a:solidFill>
                  <a:schemeClr val="bg2">
                    <a:lumMod val="25000"/>
                  </a:schemeClr>
                </a:solidFill>
              </a:rPr>
              <a:t> - other segments of the population (women and men) were left out of the </a:t>
            </a:r>
            <a:r>
              <a:rPr lang="en-GB" sz="2400" b="1" dirty="0" smtClean="0">
                <a:solidFill>
                  <a:schemeClr val="bg2">
                    <a:lumMod val="25000"/>
                  </a:schemeClr>
                </a:solidFill>
              </a:rPr>
              <a:t> “</a:t>
            </a:r>
            <a:r>
              <a:rPr lang="en-GB" sz="2400" b="1" dirty="0">
                <a:solidFill>
                  <a:schemeClr val="bg2">
                    <a:lumMod val="25000"/>
                  </a:schemeClr>
                </a:solidFill>
              </a:rPr>
              <a:t>discovery” phase in design</a:t>
            </a:r>
            <a:r>
              <a:rPr lang="en-GB" sz="2400" b="1" dirty="0" smtClean="0">
                <a:solidFill>
                  <a:schemeClr val="bg2">
                    <a:lumMod val="25000"/>
                  </a:schemeClr>
                </a:solidFill>
              </a:rPr>
              <a:t>.</a:t>
            </a:r>
            <a:endParaRPr lang="en-GB" sz="2400" b="1" dirty="0">
              <a:solidFill>
                <a:schemeClr val="bg2">
                  <a:lumMod val="25000"/>
                </a:schemeClr>
              </a:solidFill>
            </a:endParaRPr>
          </a:p>
        </p:txBody>
      </p:sp>
    </p:spTree>
    <p:extLst>
      <p:ext uri="{BB962C8B-B14F-4D97-AF65-F5344CB8AC3E}">
        <p14:creationId xmlns:p14="http://schemas.microsoft.com/office/powerpoint/2010/main" val="14155496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973</TotalTime>
  <Words>1317</Words>
  <Application>Microsoft Office PowerPoint</Application>
  <PresentationFormat>Apresentação no Ecrã (4:3)</PresentationFormat>
  <Paragraphs>118</Paragraphs>
  <Slides>22</Slides>
  <Notes>0</Notes>
  <HiddenSlides>0</HiddenSlides>
  <MMClips>0</MMClips>
  <ScaleCrop>false</ScaleCrop>
  <HeadingPairs>
    <vt:vector size="4" baseType="variant">
      <vt:variant>
        <vt:lpstr>Tema</vt:lpstr>
      </vt:variant>
      <vt:variant>
        <vt:i4>1</vt:i4>
      </vt:variant>
      <vt:variant>
        <vt:lpstr>Títulos dos diapositivos</vt:lpstr>
      </vt:variant>
      <vt:variant>
        <vt:i4>22</vt:i4>
      </vt:variant>
    </vt:vector>
  </HeadingPairs>
  <TitlesOfParts>
    <vt:vector size="23" baseType="lpstr">
      <vt:lpstr>Tema do Office</vt:lpstr>
      <vt:lpstr>III ANIVERSÁRIO CIEG  -  21 Maio 2015</vt:lpstr>
      <vt:lpstr>I -  Gendered research</vt:lpstr>
      <vt:lpstr>I -  Gendered research</vt:lpstr>
      <vt:lpstr>Science can be regarded as gender biased in Western culture since:</vt:lpstr>
      <vt:lpstr>Apresentação do PowerPoint</vt:lpstr>
      <vt:lpstr>Apresentação do PowerPoint</vt:lpstr>
      <vt:lpstr>4. Scientific research is frequently gender blind even in research fields in which the human dimension is crucial such as human health or socioeconomic research</vt:lpstr>
      <vt:lpstr>1. Example of gender blind research in ENVIRONMENT </vt:lpstr>
      <vt:lpstr>    2. Example of gender blind research in  ENGINEERING  </vt:lpstr>
      <vt:lpstr>3. Example of gender blind research in  Health and Medicine</vt:lpstr>
      <vt:lpstr>Apresentação do PowerPoint</vt:lpstr>
      <vt:lpstr>Selection of  job  candidates based on the same CVs, portraying  either a male or  a female name</vt:lpstr>
      <vt:lpstr>It should not come as a surprise that ….</vt:lpstr>
      <vt:lpstr>Apresentação do PowerPoint</vt:lpstr>
      <vt:lpstr>Apresentação do PowerPoint</vt:lpstr>
      <vt:lpstr>Gender pay gap is 2008 (all professions)</vt:lpstr>
      <vt:lpstr>   Difference (variation) in gender pay gap between  2008 and 2012  for 27 EU countries   ). Equal Pay Day: Gender Pay Gap stagnates at 16,4% across Europe. Press Release. Brussels. 5 pp.</vt:lpstr>
      <vt:lpstr>Apresentação do PowerPoint</vt:lpstr>
      <vt:lpstr>Apresentação do PowerPoint</vt:lpstr>
      <vt:lpstr>Some references</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22 Maio 2015</dc:title>
  <dc:creator>DCEA</dc:creator>
  <cp:lastModifiedBy>cieg  2013</cp:lastModifiedBy>
  <cp:revision>87</cp:revision>
  <dcterms:created xsi:type="dcterms:W3CDTF">2015-04-29T20:57:26Z</dcterms:created>
  <dcterms:modified xsi:type="dcterms:W3CDTF">2015-05-22T09:55:40Z</dcterms:modified>
</cp:coreProperties>
</file>