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7"/>
  </p:notesMasterIdLst>
  <p:handoutMasterIdLst>
    <p:handoutMasterId r:id="rId18"/>
  </p:handoutMasterIdLst>
  <p:sldIdLst>
    <p:sldId id="256" r:id="rId2"/>
    <p:sldId id="302" r:id="rId3"/>
    <p:sldId id="303" r:id="rId4"/>
    <p:sldId id="321" r:id="rId5"/>
    <p:sldId id="322" r:id="rId6"/>
    <p:sldId id="323" r:id="rId7"/>
    <p:sldId id="324" r:id="rId8"/>
    <p:sldId id="325" r:id="rId9"/>
    <p:sldId id="326" r:id="rId10"/>
    <p:sldId id="327" r:id="rId11"/>
    <p:sldId id="330" r:id="rId12"/>
    <p:sldId id="328" r:id="rId13"/>
    <p:sldId id="329" r:id="rId14"/>
    <p:sldId id="331" r:id="rId15"/>
    <p:sldId id="332" r:id="rId16"/>
  </p:sldIdLst>
  <p:sldSz cx="9144000" cy="6858000" type="screen4x3"/>
  <p:notesSz cx="6881813" cy="10015538"/>
  <p:defaultTextStyle>
    <a:defPPr>
      <a:defRPr lang="en-US"/>
    </a:defPPr>
    <a:lvl1pPr algn="ctr" rtl="0" fontAlgn="base">
      <a:spcBef>
        <a:spcPct val="0"/>
      </a:spcBef>
      <a:spcAft>
        <a:spcPct val="0"/>
      </a:spcAft>
      <a:defRPr sz="2000" kern="1200">
        <a:solidFill>
          <a:schemeClr val="tx1"/>
        </a:solidFill>
        <a:latin typeface="Arial" charset="0"/>
        <a:ea typeface="+mn-ea"/>
        <a:cs typeface="+mn-cs"/>
      </a:defRPr>
    </a:lvl1pPr>
    <a:lvl2pPr marL="457200" algn="ctr" rtl="0" fontAlgn="base">
      <a:spcBef>
        <a:spcPct val="0"/>
      </a:spcBef>
      <a:spcAft>
        <a:spcPct val="0"/>
      </a:spcAft>
      <a:defRPr sz="2000" kern="1200">
        <a:solidFill>
          <a:schemeClr val="tx1"/>
        </a:solidFill>
        <a:latin typeface="Arial" charset="0"/>
        <a:ea typeface="+mn-ea"/>
        <a:cs typeface="+mn-cs"/>
      </a:defRPr>
    </a:lvl2pPr>
    <a:lvl3pPr marL="914400" algn="ctr" rtl="0" fontAlgn="base">
      <a:spcBef>
        <a:spcPct val="0"/>
      </a:spcBef>
      <a:spcAft>
        <a:spcPct val="0"/>
      </a:spcAft>
      <a:defRPr sz="2000" kern="1200">
        <a:solidFill>
          <a:schemeClr val="tx1"/>
        </a:solidFill>
        <a:latin typeface="Arial" charset="0"/>
        <a:ea typeface="+mn-ea"/>
        <a:cs typeface="+mn-cs"/>
      </a:defRPr>
    </a:lvl3pPr>
    <a:lvl4pPr marL="1371600" algn="ctr" rtl="0" fontAlgn="base">
      <a:spcBef>
        <a:spcPct val="0"/>
      </a:spcBef>
      <a:spcAft>
        <a:spcPct val="0"/>
      </a:spcAft>
      <a:defRPr sz="2000" kern="1200">
        <a:solidFill>
          <a:schemeClr val="tx1"/>
        </a:solidFill>
        <a:latin typeface="Arial" charset="0"/>
        <a:ea typeface="+mn-ea"/>
        <a:cs typeface="+mn-cs"/>
      </a:defRPr>
    </a:lvl4pPr>
    <a:lvl5pPr marL="1828800" algn="ctr" rtl="0" fontAlgn="base">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7FB33"/>
    <a:srgbClr val="003300"/>
    <a:srgbClr val="669900"/>
    <a:srgbClr val="990000"/>
    <a:srgbClr val="006666"/>
    <a:srgbClr val="99CC00"/>
    <a:srgbClr val="660033"/>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000" autoAdjust="0"/>
    <p:restoredTop sz="76250" autoAdjust="0"/>
  </p:normalViewPr>
  <p:slideViewPr>
    <p:cSldViewPr>
      <p:cViewPr>
        <p:scale>
          <a:sx n="60" d="100"/>
          <a:sy n="60" d="100"/>
        </p:scale>
        <p:origin x="-1080" y="-4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9266" name="Rectangle 2"/>
          <p:cNvSpPr>
            <a:spLocks noGrp="1" noChangeArrowheads="1"/>
          </p:cNvSpPr>
          <p:nvPr>
            <p:ph type="hdr" sz="quarter"/>
          </p:nvPr>
        </p:nvSpPr>
        <p:spPr bwMode="auto">
          <a:xfrm>
            <a:off x="0" y="0"/>
            <a:ext cx="2982913" cy="500063"/>
          </a:xfrm>
          <a:prstGeom prst="rect">
            <a:avLst/>
          </a:prstGeom>
          <a:noFill/>
          <a:ln>
            <a:noFill/>
          </a:ln>
          <a:effectLst/>
          <a:extLst/>
        </p:spPr>
        <p:txBody>
          <a:bodyPr vert="horz" wrap="square" lIns="96535" tIns="48268" rIns="96535" bIns="48268" numCol="1" anchor="t" anchorCtr="0" compatLnSpc="1">
            <a:prstTxWarp prst="textNoShape">
              <a:avLst/>
            </a:prstTxWarp>
          </a:bodyPr>
          <a:lstStyle>
            <a:lvl1pPr algn="l" defTabSz="965200">
              <a:defRPr sz="1300"/>
            </a:lvl1pPr>
          </a:lstStyle>
          <a:p>
            <a:pPr>
              <a:defRPr/>
            </a:pPr>
            <a:endParaRPr lang="pt-PT" altLang="pt-PT"/>
          </a:p>
        </p:txBody>
      </p:sp>
      <p:sp>
        <p:nvSpPr>
          <p:cNvPr id="139267" name="Rectangle 3"/>
          <p:cNvSpPr>
            <a:spLocks noGrp="1" noChangeArrowheads="1"/>
          </p:cNvSpPr>
          <p:nvPr>
            <p:ph type="dt" sz="quarter" idx="1"/>
          </p:nvPr>
        </p:nvSpPr>
        <p:spPr bwMode="auto">
          <a:xfrm>
            <a:off x="3897313" y="0"/>
            <a:ext cx="2982912" cy="500063"/>
          </a:xfrm>
          <a:prstGeom prst="rect">
            <a:avLst/>
          </a:prstGeom>
          <a:noFill/>
          <a:ln>
            <a:noFill/>
          </a:ln>
          <a:effectLst/>
          <a:extLst/>
        </p:spPr>
        <p:txBody>
          <a:bodyPr vert="horz" wrap="square" lIns="96535" tIns="48268" rIns="96535" bIns="48268" numCol="1" anchor="t" anchorCtr="0" compatLnSpc="1">
            <a:prstTxWarp prst="textNoShape">
              <a:avLst/>
            </a:prstTxWarp>
          </a:bodyPr>
          <a:lstStyle>
            <a:lvl1pPr algn="r" defTabSz="965200">
              <a:defRPr sz="1300"/>
            </a:lvl1pPr>
          </a:lstStyle>
          <a:p>
            <a:pPr>
              <a:defRPr/>
            </a:pPr>
            <a:endParaRPr lang="pt-PT" altLang="pt-PT"/>
          </a:p>
        </p:txBody>
      </p:sp>
      <p:sp>
        <p:nvSpPr>
          <p:cNvPr id="139268" name="Rectangle 4"/>
          <p:cNvSpPr>
            <a:spLocks noGrp="1" noChangeArrowheads="1"/>
          </p:cNvSpPr>
          <p:nvPr>
            <p:ph type="ftr" sz="quarter" idx="2"/>
          </p:nvPr>
        </p:nvSpPr>
        <p:spPr bwMode="auto">
          <a:xfrm>
            <a:off x="0" y="9513888"/>
            <a:ext cx="2982913" cy="500062"/>
          </a:xfrm>
          <a:prstGeom prst="rect">
            <a:avLst/>
          </a:prstGeom>
          <a:noFill/>
          <a:ln>
            <a:noFill/>
          </a:ln>
          <a:effectLst/>
          <a:extLst/>
        </p:spPr>
        <p:txBody>
          <a:bodyPr vert="horz" wrap="square" lIns="96535" tIns="48268" rIns="96535" bIns="48268" numCol="1" anchor="b" anchorCtr="0" compatLnSpc="1">
            <a:prstTxWarp prst="textNoShape">
              <a:avLst/>
            </a:prstTxWarp>
          </a:bodyPr>
          <a:lstStyle>
            <a:lvl1pPr algn="l" defTabSz="965200">
              <a:defRPr sz="1300"/>
            </a:lvl1pPr>
          </a:lstStyle>
          <a:p>
            <a:pPr>
              <a:defRPr/>
            </a:pPr>
            <a:endParaRPr lang="pt-PT" altLang="pt-PT"/>
          </a:p>
        </p:txBody>
      </p:sp>
      <p:sp>
        <p:nvSpPr>
          <p:cNvPr id="139269" name="Rectangle 5"/>
          <p:cNvSpPr>
            <a:spLocks noGrp="1" noChangeArrowheads="1"/>
          </p:cNvSpPr>
          <p:nvPr>
            <p:ph type="sldNum" sz="quarter" idx="3"/>
          </p:nvPr>
        </p:nvSpPr>
        <p:spPr bwMode="auto">
          <a:xfrm>
            <a:off x="3897313" y="9513888"/>
            <a:ext cx="2982912" cy="500062"/>
          </a:xfrm>
          <a:prstGeom prst="rect">
            <a:avLst/>
          </a:prstGeom>
          <a:noFill/>
          <a:ln>
            <a:noFill/>
          </a:ln>
          <a:effectLst/>
          <a:extLst/>
        </p:spPr>
        <p:txBody>
          <a:bodyPr vert="horz" wrap="square" lIns="96535" tIns="48268" rIns="96535" bIns="48268" numCol="1" anchor="b" anchorCtr="0" compatLnSpc="1">
            <a:prstTxWarp prst="textNoShape">
              <a:avLst/>
            </a:prstTxWarp>
          </a:bodyPr>
          <a:lstStyle>
            <a:lvl1pPr algn="r" defTabSz="965200">
              <a:defRPr sz="1300"/>
            </a:lvl1pPr>
          </a:lstStyle>
          <a:p>
            <a:pPr>
              <a:defRPr/>
            </a:pPr>
            <a:fld id="{48A20714-DCEB-494E-9E3A-B57B8E1F81DE}" type="slidenum">
              <a:rPr lang="pt-PT" altLang="pt-PT"/>
              <a:pPr>
                <a:defRPr/>
              </a:pPr>
              <a:t>‹nº›</a:t>
            </a:fld>
            <a:endParaRPr lang="pt-PT" altLang="pt-PT"/>
          </a:p>
        </p:txBody>
      </p:sp>
    </p:spTree>
    <p:extLst>
      <p:ext uri="{BB962C8B-B14F-4D97-AF65-F5344CB8AC3E}">
        <p14:creationId xmlns:p14="http://schemas.microsoft.com/office/powerpoint/2010/main" val="1405991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82913" cy="500063"/>
          </a:xfrm>
          <a:prstGeom prst="rect">
            <a:avLst/>
          </a:prstGeom>
          <a:noFill/>
          <a:ln>
            <a:noFill/>
          </a:ln>
          <a:effectLst/>
          <a:extLst/>
        </p:spPr>
        <p:txBody>
          <a:bodyPr vert="horz" wrap="square" lIns="96535" tIns="48268" rIns="96535" bIns="48268" numCol="1" anchor="t" anchorCtr="0" compatLnSpc="1">
            <a:prstTxWarp prst="textNoShape">
              <a:avLst/>
            </a:prstTxWarp>
          </a:bodyPr>
          <a:lstStyle>
            <a:lvl1pPr algn="l" defTabSz="965200">
              <a:defRPr sz="1300"/>
            </a:lvl1pPr>
          </a:lstStyle>
          <a:p>
            <a:pPr>
              <a:defRPr/>
            </a:pPr>
            <a:endParaRPr lang="pt-PT" altLang="pt-PT"/>
          </a:p>
        </p:txBody>
      </p:sp>
      <p:sp>
        <p:nvSpPr>
          <p:cNvPr id="30723" name="Rectangle 3"/>
          <p:cNvSpPr>
            <a:spLocks noGrp="1" noChangeArrowheads="1"/>
          </p:cNvSpPr>
          <p:nvPr>
            <p:ph type="dt" idx="1"/>
          </p:nvPr>
        </p:nvSpPr>
        <p:spPr bwMode="auto">
          <a:xfrm>
            <a:off x="3897313" y="0"/>
            <a:ext cx="2982912" cy="500063"/>
          </a:xfrm>
          <a:prstGeom prst="rect">
            <a:avLst/>
          </a:prstGeom>
          <a:noFill/>
          <a:ln>
            <a:noFill/>
          </a:ln>
          <a:effectLst/>
          <a:extLst/>
        </p:spPr>
        <p:txBody>
          <a:bodyPr vert="horz" wrap="square" lIns="96535" tIns="48268" rIns="96535" bIns="48268" numCol="1" anchor="t" anchorCtr="0" compatLnSpc="1">
            <a:prstTxWarp prst="textNoShape">
              <a:avLst/>
            </a:prstTxWarp>
          </a:bodyPr>
          <a:lstStyle>
            <a:lvl1pPr algn="r" defTabSz="965200">
              <a:defRPr sz="1300"/>
            </a:lvl1pPr>
          </a:lstStyle>
          <a:p>
            <a:pPr>
              <a:defRPr/>
            </a:pPr>
            <a:endParaRPr lang="pt-PT" altLang="pt-PT"/>
          </a:p>
        </p:txBody>
      </p:sp>
      <p:sp>
        <p:nvSpPr>
          <p:cNvPr id="18436" name="Rectangle 4"/>
          <p:cNvSpPr>
            <a:spLocks noRot="1" noChangeArrowheads="1" noTextEdit="1"/>
          </p:cNvSpPr>
          <p:nvPr>
            <p:ph type="sldImg" idx="2"/>
          </p:nvPr>
        </p:nvSpPr>
        <p:spPr bwMode="auto">
          <a:xfrm>
            <a:off x="936625" y="750888"/>
            <a:ext cx="5010150" cy="37576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5" name="Rectangle 5"/>
          <p:cNvSpPr>
            <a:spLocks noGrp="1" noChangeArrowheads="1"/>
          </p:cNvSpPr>
          <p:nvPr>
            <p:ph type="body" sz="quarter" idx="3"/>
          </p:nvPr>
        </p:nvSpPr>
        <p:spPr bwMode="auto">
          <a:xfrm>
            <a:off x="687388" y="4756150"/>
            <a:ext cx="5507037" cy="4508500"/>
          </a:xfrm>
          <a:prstGeom prst="rect">
            <a:avLst/>
          </a:prstGeom>
          <a:noFill/>
          <a:ln>
            <a:noFill/>
          </a:ln>
          <a:effectLst/>
          <a:extLst/>
        </p:spPr>
        <p:txBody>
          <a:bodyPr vert="horz" wrap="square" lIns="96535" tIns="48268" rIns="96535" bIns="48268" numCol="1" anchor="t" anchorCtr="0" compatLnSpc="1">
            <a:prstTxWarp prst="textNoShape">
              <a:avLst/>
            </a:prstTxWarp>
          </a:bodyPr>
          <a:lstStyle/>
          <a:p>
            <a:pPr lvl="0"/>
            <a:r>
              <a:rPr lang="pt-PT" altLang="pt-PT" noProof="0" smtClean="0"/>
              <a:t>Clique para editar os estilos de texto do modelo global</a:t>
            </a:r>
          </a:p>
          <a:p>
            <a:pPr lvl="1"/>
            <a:r>
              <a:rPr lang="pt-PT" altLang="pt-PT" noProof="0" smtClean="0"/>
              <a:t>Segundo nível</a:t>
            </a:r>
          </a:p>
          <a:p>
            <a:pPr lvl="2"/>
            <a:r>
              <a:rPr lang="pt-PT" altLang="pt-PT" noProof="0" smtClean="0"/>
              <a:t>Terceiro nível</a:t>
            </a:r>
          </a:p>
          <a:p>
            <a:pPr lvl="3"/>
            <a:r>
              <a:rPr lang="pt-PT" altLang="pt-PT" noProof="0" smtClean="0"/>
              <a:t>Quarto nível</a:t>
            </a:r>
          </a:p>
          <a:p>
            <a:pPr lvl="4"/>
            <a:r>
              <a:rPr lang="pt-PT" altLang="pt-PT" noProof="0" smtClean="0"/>
              <a:t>Quinto nível</a:t>
            </a:r>
          </a:p>
        </p:txBody>
      </p:sp>
      <p:sp>
        <p:nvSpPr>
          <p:cNvPr id="30726" name="Rectangle 6"/>
          <p:cNvSpPr>
            <a:spLocks noGrp="1" noChangeArrowheads="1"/>
          </p:cNvSpPr>
          <p:nvPr>
            <p:ph type="ftr" sz="quarter" idx="4"/>
          </p:nvPr>
        </p:nvSpPr>
        <p:spPr bwMode="auto">
          <a:xfrm>
            <a:off x="0" y="9513888"/>
            <a:ext cx="2982913" cy="500062"/>
          </a:xfrm>
          <a:prstGeom prst="rect">
            <a:avLst/>
          </a:prstGeom>
          <a:noFill/>
          <a:ln>
            <a:noFill/>
          </a:ln>
          <a:effectLst/>
          <a:extLst/>
        </p:spPr>
        <p:txBody>
          <a:bodyPr vert="horz" wrap="square" lIns="96535" tIns="48268" rIns="96535" bIns="48268" numCol="1" anchor="b" anchorCtr="0" compatLnSpc="1">
            <a:prstTxWarp prst="textNoShape">
              <a:avLst/>
            </a:prstTxWarp>
          </a:bodyPr>
          <a:lstStyle>
            <a:lvl1pPr algn="l" defTabSz="965200">
              <a:defRPr sz="1300"/>
            </a:lvl1pPr>
          </a:lstStyle>
          <a:p>
            <a:pPr>
              <a:defRPr/>
            </a:pPr>
            <a:endParaRPr lang="pt-PT" altLang="pt-PT"/>
          </a:p>
        </p:txBody>
      </p:sp>
      <p:sp>
        <p:nvSpPr>
          <p:cNvPr id="30727" name="Rectangle 7"/>
          <p:cNvSpPr>
            <a:spLocks noGrp="1" noChangeArrowheads="1"/>
          </p:cNvSpPr>
          <p:nvPr>
            <p:ph type="sldNum" sz="quarter" idx="5"/>
          </p:nvPr>
        </p:nvSpPr>
        <p:spPr bwMode="auto">
          <a:xfrm>
            <a:off x="3897313" y="9513888"/>
            <a:ext cx="2982912" cy="500062"/>
          </a:xfrm>
          <a:prstGeom prst="rect">
            <a:avLst/>
          </a:prstGeom>
          <a:noFill/>
          <a:ln>
            <a:noFill/>
          </a:ln>
          <a:effectLst/>
          <a:extLst/>
        </p:spPr>
        <p:txBody>
          <a:bodyPr vert="horz" wrap="square" lIns="96535" tIns="48268" rIns="96535" bIns="48268" numCol="1" anchor="b" anchorCtr="0" compatLnSpc="1">
            <a:prstTxWarp prst="textNoShape">
              <a:avLst/>
            </a:prstTxWarp>
          </a:bodyPr>
          <a:lstStyle>
            <a:lvl1pPr algn="r" defTabSz="965200">
              <a:defRPr sz="1300"/>
            </a:lvl1pPr>
          </a:lstStyle>
          <a:p>
            <a:pPr>
              <a:defRPr/>
            </a:pPr>
            <a:fld id="{47CD700E-F939-4EE6-81E0-AF0AF6243BE5}" type="slidenum">
              <a:rPr lang="pt-PT" altLang="pt-PT"/>
              <a:pPr>
                <a:defRPr/>
              </a:pPr>
              <a:t>‹nº›</a:t>
            </a:fld>
            <a:endParaRPr lang="pt-PT" altLang="pt-PT"/>
          </a:p>
        </p:txBody>
      </p:sp>
    </p:spTree>
    <p:extLst>
      <p:ext uri="{BB962C8B-B14F-4D97-AF65-F5344CB8AC3E}">
        <p14:creationId xmlns:p14="http://schemas.microsoft.com/office/powerpoint/2010/main" val="37541690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Marcador de Posição da Imagem do Diapositivo 1"/>
          <p:cNvSpPr>
            <a:spLocks noGrp="1" noRot="1" noChangeAspect="1" noTextEdit="1"/>
          </p:cNvSpPr>
          <p:nvPr>
            <p:ph type="sldImg"/>
          </p:nvPr>
        </p:nvSpPr>
        <p:spPr>
          <a:ln/>
        </p:spPr>
      </p:sp>
      <p:sp>
        <p:nvSpPr>
          <p:cNvPr id="3" name="Marcador de Posição de Notas 2"/>
          <p:cNvSpPr>
            <a:spLocks noGrp="1"/>
          </p:cNvSpPr>
          <p:nvPr>
            <p:ph type="body" idx="1"/>
          </p:nvPr>
        </p:nvSpPr>
        <p:spPr/>
        <p:txBody>
          <a:bodyPr>
            <a:normAutofit fontScale="85000" lnSpcReduction="10000"/>
          </a:bodyPr>
          <a:lstStyle/>
          <a:p>
            <a:pPr>
              <a:defRPr/>
            </a:pPr>
            <a:r>
              <a:rPr lang="pt-PT" dirty="0" smtClean="0"/>
              <a:t>A discussão desencadeada suscitou várias questões:</a:t>
            </a:r>
          </a:p>
          <a:p>
            <a:pPr>
              <a:defRPr/>
            </a:pPr>
            <a:r>
              <a:rPr lang="pt-PT" dirty="0" smtClean="0"/>
              <a:t>Se o aumento do número de mulheres a ensinar e se o conhecimento que produziam e transmitiam não era em si subversivo numa instituição que tinha sido (para usar as palavras de </a:t>
            </a:r>
            <a:r>
              <a:rPr lang="pt-PT" dirty="0" err="1" smtClean="0"/>
              <a:t>Derrida</a:t>
            </a:r>
            <a:r>
              <a:rPr lang="pt-PT" dirty="0" smtClean="0"/>
              <a:t> “falocêntrico” (masculino na composição, no foco e comprometido com a defesa da Lei – ou seja, as premissas fundacionais da universidade);</a:t>
            </a:r>
          </a:p>
          <a:p>
            <a:pPr>
              <a:defRPr/>
            </a:pPr>
            <a:r>
              <a:rPr lang="pt-PT" dirty="0" smtClean="0"/>
              <a:t>Não seria a simples presença das mulheres em si um ataque ao domínio masculino? </a:t>
            </a:r>
          </a:p>
          <a:p>
            <a:pPr>
              <a:defRPr/>
            </a:pPr>
            <a:r>
              <a:rPr lang="pt-PT" dirty="0" smtClean="0"/>
              <a:t>Não estávamos nós, enquanto professoras/</a:t>
            </a:r>
            <a:r>
              <a:rPr lang="pt-PT" dirty="0" err="1" smtClean="0"/>
              <a:t>es</a:t>
            </a:r>
            <a:r>
              <a:rPr lang="pt-PT" dirty="0" smtClean="0"/>
              <a:t> e investigadoras/</a:t>
            </a:r>
            <a:r>
              <a:rPr lang="pt-PT" dirty="0" err="1" smtClean="0"/>
              <a:t>es</a:t>
            </a:r>
            <a:r>
              <a:rPr lang="pt-PT" dirty="0" smtClean="0"/>
              <a:t>, desafiando o que contava como conhecimento e quem contava como conhecedor/a?</a:t>
            </a:r>
          </a:p>
          <a:p>
            <a:pPr>
              <a:defRPr/>
            </a:pPr>
            <a:r>
              <a:rPr lang="pt-PT" dirty="0" smtClean="0"/>
              <a:t>Não implicava tal missão a transformação revolucionária que o feminismo procurava?</a:t>
            </a:r>
          </a:p>
          <a:p>
            <a:pPr>
              <a:defRPr/>
            </a:pPr>
            <a:r>
              <a:rPr lang="pt-PT" dirty="0" smtClean="0"/>
              <a:t>Era importante saber se a revolução seria alcançada através da institucionalização de programas de estudos separados ou através da infiltração das disciplinas, “feminizando o curriculum”, integrando as mulheres em todas as disciplinas – na história, filosofia, economia, sociologia? (144-45)</a:t>
            </a:r>
          </a:p>
          <a:p>
            <a:pPr>
              <a:defRPr/>
            </a:pPr>
            <a:r>
              <a:rPr lang="pt-PT" dirty="0" smtClean="0"/>
              <a:t>De qualquer modo, estaríamos a correr o risco de afirmar um sistema que procurávamos alterar radicalmente?</a:t>
            </a:r>
          </a:p>
          <a:p>
            <a:pPr>
              <a:defRPr/>
            </a:pPr>
            <a:r>
              <a:rPr lang="pt-PT" dirty="0" smtClean="0"/>
              <a:t>Se se conservar o axioma filosófico, pressupondo que as mulheres são sujeitos, considerando as mulheres como sujeitos, então temos que retomar todo o enquadramento em que a universidade está construída. Se alguém tentar desconstruir a noção de subjetividade no seio dos estudos sobre as mulheres, dizendo “bem, a mulher não é um sujeito .. “ isto teria duas consequências – uma é radicalmente revolucionária ou </a:t>
            </a:r>
            <a:r>
              <a:rPr lang="pt-PT" dirty="0" err="1" smtClean="0"/>
              <a:t>desconstrutivista</a:t>
            </a:r>
            <a:r>
              <a:rPr lang="pt-PT" dirty="0" smtClean="0"/>
              <a:t>,  e a outra é perigosamente reativa”. </a:t>
            </a:r>
          </a:p>
          <a:p>
            <a:pPr>
              <a:defRPr/>
            </a:pPr>
            <a:r>
              <a:rPr lang="pt-PT" dirty="0" smtClean="0"/>
              <a:t>Até que ponto decisões táticas porão comprometerão os objetivos estratégicos? Qual era a relação entre estratégia a longo e a curto prazo? </a:t>
            </a:r>
          </a:p>
          <a:p>
            <a:pPr>
              <a:defRPr/>
            </a:pPr>
            <a:r>
              <a:rPr lang="pt-PT" dirty="0" smtClean="0"/>
              <a:t>Será que a mudança numa área traz mudança em outras?</a:t>
            </a:r>
          </a:p>
          <a:p>
            <a:pPr>
              <a:defRPr/>
            </a:pPr>
            <a:r>
              <a:rPr lang="pt-PT" dirty="0" smtClean="0"/>
              <a:t>Como é que o trabalho revolucionário pode deitar abaixo um sistema operando a partir de dentro?</a:t>
            </a:r>
          </a:p>
          <a:p>
            <a:pPr>
              <a:defRPr/>
            </a:pPr>
            <a:r>
              <a:rPr lang="pt-PT" dirty="0" smtClean="0"/>
              <a:t>Como se saberá que a revolução chegou?</a:t>
            </a:r>
          </a:p>
          <a:p>
            <a:pPr>
              <a:defRPr/>
            </a:pPr>
            <a:r>
              <a:rPr lang="pt-PT" dirty="0" smtClean="0"/>
              <a:t>Tudo questões que retomo aqui de Scott (2008: 2).</a:t>
            </a:r>
          </a:p>
          <a:p>
            <a:pPr>
              <a:defRPr/>
            </a:pPr>
            <a:endParaRPr lang="pt-PT" dirty="0"/>
          </a:p>
        </p:txBody>
      </p:sp>
      <p:sp>
        <p:nvSpPr>
          <p:cNvPr id="19460" name="Marcador de Posição do Número do Diapositivo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000">
                <a:solidFill>
                  <a:schemeClr val="tx1"/>
                </a:solidFill>
                <a:latin typeface="Arial" charset="0"/>
              </a:defRPr>
            </a:lvl1pPr>
            <a:lvl2pPr marL="742950" indent="-285750" defTabSz="965200" eaLnBrk="0" hangingPunct="0">
              <a:defRPr sz="2000">
                <a:solidFill>
                  <a:schemeClr val="tx1"/>
                </a:solidFill>
                <a:latin typeface="Arial" charset="0"/>
              </a:defRPr>
            </a:lvl2pPr>
            <a:lvl3pPr marL="1143000" indent="-228600" defTabSz="965200" eaLnBrk="0" hangingPunct="0">
              <a:defRPr sz="2000">
                <a:solidFill>
                  <a:schemeClr val="tx1"/>
                </a:solidFill>
                <a:latin typeface="Arial" charset="0"/>
              </a:defRPr>
            </a:lvl3pPr>
            <a:lvl4pPr marL="1600200" indent="-228600" defTabSz="965200" eaLnBrk="0" hangingPunct="0">
              <a:defRPr sz="2000">
                <a:solidFill>
                  <a:schemeClr val="tx1"/>
                </a:solidFill>
                <a:latin typeface="Arial" charset="0"/>
              </a:defRPr>
            </a:lvl4pPr>
            <a:lvl5pPr marL="2057400" indent="-228600" defTabSz="965200" eaLnBrk="0" hangingPunct="0">
              <a:defRPr sz="2000">
                <a:solidFill>
                  <a:schemeClr val="tx1"/>
                </a:solidFill>
                <a:latin typeface="Arial" charset="0"/>
              </a:defRPr>
            </a:lvl5pPr>
            <a:lvl6pPr marL="2514600" indent="-228600" algn="ctr" defTabSz="965200" eaLnBrk="0" fontAlgn="base" hangingPunct="0">
              <a:spcBef>
                <a:spcPct val="0"/>
              </a:spcBef>
              <a:spcAft>
                <a:spcPct val="0"/>
              </a:spcAft>
              <a:defRPr sz="2000">
                <a:solidFill>
                  <a:schemeClr val="tx1"/>
                </a:solidFill>
                <a:latin typeface="Arial" charset="0"/>
              </a:defRPr>
            </a:lvl6pPr>
            <a:lvl7pPr marL="2971800" indent="-228600" algn="ctr" defTabSz="965200" eaLnBrk="0" fontAlgn="base" hangingPunct="0">
              <a:spcBef>
                <a:spcPct val="0"/>
              </a:spcBef>
              <a:spcAft>
                <a:spcPct val="0"/>
              </a:spcAft>
              <a:defRPr sz="2000">
                <a:solidFill>
                  <a:schemeClr val="tx1"/>
                </a:solidFill>
                <a:latin typeface="Arial" charset="0"/>
              </a:defRPr>
            </a:lvl7pPr>
            <a:lvl8pPr marL="3429000" indent="-228600" algn="ctr" defTabSz="965200" eaLnBrk="0" fontAlgn="base" hangingPunct="0">
              <a:spcBef>
                <a:spcPct val="0"/>
              </a:spcBef>
              <a:spcAft>
                <a:spcPct val="0"/>
              </a:spcAft>
              <a:defRPr sz="2000">
                <a:solidFill>
                  <a:schemeClr val="tx1"/>
                </a:solidFill>
                <a:latin typeface="Arial" charset="0"/>
              </a:defRPr>
            </a:lvl8pPr>
            <a:lvl9pPr marL="3886200" indent="-228600" algn="ctr" defTabSz="965200" eaLnBrk="0" fontAlgn="base" hangingPunct="0">
              <a:spcBef>
                <a:spcPct val="0"/>
              </a:spcBef>
              <a:spcAft>
                <a:spcPct val="0"/>
              </a:spcAft>
              <a:defRPr sz="2000">
                <a:solidFill>
                  <a:schemeClr val="tx1"/>
                </a:solidFill>
                <a:latin typeface="Arial" charset="0"/>
              </a:defRPr>
            </a:lvl9pPr>
          </a:lstStyle>
          <a:p>
            <a:pPr eaLnBrk="1" hangingPunct="1"/>
            <a:fld id="{73DA1072-0E6A-4280-9D4B-602E72B0966F}" type="slidenum">
              <a:rPr lang="pt-PT" altLang="pt-PT" sz="1300" smtClean="0"/>
              <a:pPr eaLnBrk="1" hangingPunct="1"/>
              <a:t>7</a:t>
            </a:fld>
            <a:endParaRPr lang="pt-PT" altLang="pt-PT" sz="13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Marcador de Posição da Imagem do Diapositivo 1"/>
          <p:cNvSpPr>
            <a:spLocks noGrp="1" noRot="1" noChangeAspect="1" noTextEdit="1"/>
          </p:cNvSpPr>
          <p:nvPr>
            <p:ph type="sldImg"/>
          </p:nvPr>
        </p:nvSpPr>
        <p:spPr>
          <a:ln/>
        </p:spPr>
      </p:sp>
      <p:sp>
        <p:nvSpPr>
          <p:cNvPr id="20483" name="Marcador de Posição de Nota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t-PT" altLang="pt-PT" smtClean="0"/>
              <a:t>A ortodoxia consistia na definição do campo dos estudos sobre as mulheres e na elaboração dos seus métodos e teorias à semelhança do que acontece nas outras disciplinas. Negociações com as direções das faculdades e departamentos sempre foram difíceis neste contexto.</a:t>
            </a:r>
          </a:p>
          <a:p>
            <a:r>
              <a:rPr lang="pt-PT" altLang="pt-PT" smtClean="0"/>
              <a:t>As diferenças entre feministas, neste contexto, eram o mesmo que heresias. A tendência era fechar fileiras e atribuir as críticas exclusivamente a forças externas: aos vieses de colegas conservadores ou a uma animosidade política contra o feminismo, ou a um processo regressivo registado na sociedade mais ampla. No processo, o feminismo começou a perder a sua vertente crítica.</a:t>
            </a:r>
          </a:p>
        </p:txBody>
      </p:sp>
      <p:sp>
        <p:nvSpPr>
          <p:cNvPr id="20484" name="Marcador de Posição do Número do Diapositivo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000">
                <a:solidFill>
                  <a:schemeClr val="tx1"/>
                </a:solidFill>
                <a:latin typeface="Arial" charset="0"/>
              </a:defRPr>
            </a:lvl1pPr>
            <a:lvl2pPr marL="742950" indent="-285750" defTabSz="965200" eaLnBrk="0" hangingPunct="0">
              <a:defRPr sz="2000">
                <a:solidFill>
                  <a:schemeClr val="tx1"/>
                </a:solidFill>
                <a:latin typeface="Arial" charset="0"/>
              </a:defRPr>
            </a:lvl2pPr>
            <a:lvl3pPr marL="1143000" indent="-228600" defTabSz="965200" eaLnBrk="0" hangingPunct="0">
              <a:defRPr sz="2000">
                <a:solidFill>
                  <a:schemeClr val="tx1"/>
                </a:solidFill>
                <a:latin typeface="Arial" charset="0"/>
              </a:defRPr>
            </a:lvl3pPr>
            <a:lvl4pPr marL="1600200" indent="-228600" defTabSz="965200" eaLnBrk="0" hangingPunct="0">
              <a:defRPr sz="2000">
                <a:solidFill>
                  <a:schemeClr val="tx1"/>
                </a:solidFill>
                <a:latin typeface="Arial" charset="0"/>
              </a:defRPr>
            </a:lvl4pPr>
            <a:lvl5pPr marL="2057400" indent="-228600" defTabSz="965200" eaLnBrk="0" hangingPunct="0">
              <a:defRPr sz="2000">
                <a:solidFill>
                  <a:schemeClr val="tx1"/>
                </a:solidFill>
                <a:latin typeface="Arial" charset="0"/>
              </a:defRPr>
            </a:lvl5pPr>
            <a:lvl6pPr marL="2514600" indent="-228600" algn="ctr" defTabSz="965200" eaLnBrk="0" fontAlgn="base" hangingPunct="0">
              <a:spcBef>
                <a:spcPct val="0"/>
              </a:spcBef>
              <a:spcAft>
                <a:spcPct val="0"/>
              </a:spcAft>
              <a:defRPr sz="2000">
                <a:solidFill>
                  <a:schemeClr val="tx1"/>
                </a:solidFill>
                <a:latin typeface="Arial" charset="0"/>
              </a:defRPr>
            </a:lvl6pPr>
            <a:lvl7pPr marL="2971800" indent="-228600" algn="ctr" defTabSz="965200" eaLnBrk="0" fontAlgn="base" hangingPunct="0">
              <a:spcBef>
                <a:spcPct val="0"/>
              </a:spcBef>
              <a:spcAft>
                <a:spcPct val="0"/>
              </a:spcAft>
              <a:defRPr sz="2000">
                <a:solidFill>
                  <a:schemeClr val="tx1"/>
                </a:solidFill>
                <a:latin typeface="Arial" charset="0"/>
              </a:defRPr>
            </a:lvl7pPr>
            <a:lvl8pPr marL="3429000" indent="-228600" algn="ctr" defTabSz="965200" eaLnBrk="0" fontAlgn="base" hangingPunct="0">
              <a:spcBef>
                <a:spcPct val="0"/>
              </a:spcBef>
              <a:spcAft>
                <a:spcPct val="0"/>
              </a:spcAft>
              <a:defRPr sz="2000">
                <a:solidFill>
                  <a:schemeClr val="tx1"/>
                </a:solidFill>
                <a:latin typeface="Arial" charset="0"/>
              </a:defRPr>
            </a:lvl8pPr>
            <a:lvl9pPr marL="3886200" indent="-228600" algn="ctr" defTabSz="965200" eaLnBrk="0" fontAlgn="base" hangingPunct="0">
              <a:spcBef>
                <a:spcPct val="0"/>
              </a:spcBef>
              <a:spcAft>
                <a:spcPct val="0"/>
              </a:spcAft>
              <a:defRPr sz="2000">
                <a:solidFill>
                  <a:schemeClr val="tx1"/>
                </a:solidFill>
                <a:latin typeface="Arial" charset="0"/>
              </a:defRPr>
            </a:lvl9pPr>
          </a:lstStyle>
          <a:p>
            <a:pPr eaLnBrk="1" hangingPunct="1"/>
            <a:fld id="{2B773841-96FF-4B55-9982-2C4724960758}" type="slidenum">
              <a:rPr lang="pt-PT" altLang="pt-PT" sz="1300" smtClean="0"/>
              <a:pPr eaLnBrk="1" hangingPunct="1"/>
              <a:t>8</a:t>
            </a:fld>
            <a:endParaRPr lang="pt-PT" altLang="pt-PT" sz="13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Marcador de Posição da Imagem do Diapositivo 1"/>
          <p:cNvSpPr>
            <a:spLocks noGrp="1" noRot="1" noChangeAspect="1" noTextEdit="1"/>
          </p:cNvSpPr>
          <p:nvPr>
            <p:ph type="sldImg"/>
          </p:nvPr>
        </p:nvSpPr>
        <p:spPr>
          <a:ln/>
        </p:spPr>
      </p:sp>
      <p:sp>
        <p:nvSpPr>
          <p:cNvPr id="21507" name="Marcador de Posição de Nota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pt-PT" altLang="pt-PT" smtClean="0"/>
          </a:p>
        </p:txBody>
      </p:sp>
      <p:sp>
        <p:nvSpPr>
          <p:cNvPr id="21508" name="Marcador de Posição do Número do Diapositivo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000">
                <a:solidFill>
                  <a:schemeClr val="tx1"/>
                </a:solidFill>
                <a:latin typeface="Arial" charset="0"/>
              </a:defRPr>
            </a:lvl1pPr>
            <a:lvl2pPr marL="742950" indent="-285750" defTabSz="965200" eaLnBrk="0" hangingPunct="0">
              <a:defRPr sz="2000">
                <a:solidFill>
                  <a:schemeClr val="tx1"/>
                </a:solidFill>
                <a:latin typeface="Arial" charset="0"/>
              </a:defRPr>
            </a:lvl2pPr>
            <a:lvl3pPr marL="1143000" indent="-228600" defTabSz="965200" eaLnBrk="0" hangingPunct="0">
              <a:defRPr sz="2000">
                <a:solidFill>
                  <a:schemeClr val="tx1"/>
                </a:solidFill>
                <a:latin typeface="Arial" charset="0"/>
              </a:defRPr>
            </a:lvl3pPr>
            <a:lvl4pPr marL="1600200" indent="-228600" defTabSz="965200" eaLnBrk="0" hangingPunct="0">
              <a:defRPr sz="2000">
                <a:solidFill>
                  <a:schemeClr val="tx1"/>
                </a:solidFill>
                <a:latin typeface="Arial" charset="0"/>
              </a:defRPr>
            </a:lvl4pPr>
            <a:lvl5pPr marL="2057400" indent="-228600" defTabSz="965200" eaLnBrk="0" hangingPunct="0">
              <a:defRPr sz="2000">
                <a:solidFill>
                  <a:schemeClr val="tx1"/>
                </a:solidFill>
                <a:latin typeface="Arial" charset="0"/>
              </a:defRPr>
            </a:lvl5pPr>
            <a:lvl6pPr marL="2514600" indent="-228600" algn="ctr" defTabSz="965200" eaLnBrk="0" fontAlgn="base" hangingPunct="0">
              <a:spcBef>
                <a:spcPct val="0"/>
              </a:spcBef>
              <a:spcAft>
                <a:spcPct val="0"/>
              </a:spcAft>
              <a:defRPr sz="2000">
                <a:solidFill>
                  <a:schemeClr val="tx1"/>
                </a:solidFill>
                <a:latin typeface="Arial" charset="0"/>
              </a:defRPr>
            </a:lvl6pPr>
            <a:lvl7pPr marL="2971800" indent="-228600" algn="ctr" defTabSz="965200" eaLnBrk="0" fontAlgn="base" hangingPunct="0">
              <a:spcBef>
                <a:spcPct val="0"/>
              </a:spcBef>
              <a:spcAft>
                <a:spcPct val="0"/>
              </a:spcAft>
              <a:defRPr sz="2000">
                <a:solidFill>
                  <a:schemeClr val="tx1"/>
                </a:solidFill>
                <a:latin typeface="Arial" charset="0"/>
              </a:defRPr>
            </a:lvl7pPr>
            <a:lvl8pPr marL="3429000" indent="-228600" algn="ctr" defTabSz="965200" eaLnBrk="0" fontAlgn="base" hangingPunct="0">
              <a:spcBef>
                <a:spcPct val="0"/>
              </a:spcBef>
              <a:spcAft>
                <a:spcPct val="0"/>
              </a:spcAft>
              <a:defRPr sz="2000">
                <a:solidFill>
                  <a:schemeClr val="tx1"/>
                </a:solidFill>
                <a:latin typeface="Arial" charset="0"/>
              </a:defRPr>
            </a:lvl8pPr>
            <a:lvl9pPr marL="3886200" indent="-228600" algn="ctr" defTabSz="965200" eaLnBrk="0" fontAlgn="base" hangingPunct="0">
              <a:spcBef>
                <a:spcPct val="0"/>
              </a:spcBef>
              <a:spcAft>
                <a:spcPct val="0"/>
              </a:spcAft>
              <a:defRPr sz="2000">
                <a:solidFill>
                  <a:schemeClr val="tx1"/>
                </a:solidFill>
                <a:latin typeface="Arial" charset="0"/>
              </a:defRPr>
            </a:lvl9pPr>
          </a:lstStyle>
          <a:p>
            <a:pPr eaLnBrk="1" hangingPunct="1"/>
            <a:fld id="{C31F7302-D261-4A96-A69C-7DD12E1ECF6C}" type="slidenum">
              <a:rPr lang="pt-PT" altLang="pt-PT" sz="1300" smtClean="0"/>
              <a:pPr eaLnBrk="1" hangingPunct="1"/>
              <a:t>9</a:t>
            </a:fld>
            <a:endParaRPr lang="pt-PT" altLang="pt-PT" sz="13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Marcador de Posição da Imagem do Diapositivo 1"/>
          <p:cNvSpPr>
            <a:spLocks noGrp="1" noRot="1" noChangeAspect="1" noTextEdit="1"/>
          </p:cNvSpPr>
          <p:nvPr>
            <p:ph type="sldImg"/>
          </p:nvPr>
        </p:nvSpPr>
        <p:spPr>
          <a:ln/>
        </p:spPr>
      </p:sp>
      <p:sp>
        <p:nvSpPr>
          <p:cNvPr id="22531" name="Marcador de Posição de Nota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t-PT" altLang="pt-PT" smtClean="0"/>
              <a:t>As diferenças entre feministas, neste contexto, eram o mesmo que heresias. A tendência era fechar fileiras e atribuir as críticas exclusivamente a forças externas: aos vieses de colegas conservadores ou a uma animosidade política contra o feminismo, ou a um processo regressivo registado na sociedade mais ampla. No processo, o feminismo começou a perder a sua vertente crítica.</a:t>
            </a:r>
          </a:p>
          <a:p>
            <a:r>
              <a:rPr lang="pt-PT" altLang="pt-PT" smtClean="0"/>
              <a:t>A reação a este acriticismo foi ou a nostalgia de outros tempos ou a rejeição (desilusão com o feminismo).</a:t>
            </a:r>
          </a:p>
          <a:p>
            <a:r>
              <a:rPr lang="pt-PT" altLang="pt-PT" smtClean="0"/>
              <a:t>Há que continuar a defender o feminismo como crítico – ou seja, como sendo aquele que evidencia as contradições e inadequações de qualquer sistema de pensamento.</a:t>
            </a:r>
          </a:p>
        </p:txBody>
      </p:sp>
      <p:sp>
        <p:nvSpPr>
          <p:cNvPr id="22532" name="Marcador de Posição do Número do Diapositivo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000">
                <a:solidFill>
                  <a:schemeClr val="tx1"/>
                </a:solidFill>
                <a:latin typeface="Arial" charset="0"/>
              </a:defRPr>
            </a:lvl1pPr>
            <a:lvl2pPr marL="742950" indent="-285750" defTabSz="965200" eaLnBrk="0" hangingPunct="0">
              <a:defRPr sz="2000">
                <a:solidFill>
                  <a:schemeClr val="tx1"/>
                </a:solidFill>
                <a:latin typeface="Arial" charset="0"/>
              </a:defRPr>
            </a:lvl2pPr>
            <a:lvl3pPr marL="1143000" indent="-228600" defTabSz="965200" eaLnBrk="0" hangingPunct="0">
              <a:defRPr sz="2000">
                <a:solidFill>
                  <a:schemeClr val="tx1"/>
                </a:solidFill>
                <a:latin typeface="Arial" charset="0"/>
              </a:defRPr>
            </a:lvl3pPr>
            <a:lvl4pPr marL="1600200" indent="-228600" defTabSz="965200" eaLnBrk="0" hangingPunct="0">
              <a:defRPr sz="2000">
                <a:solidFill>
                  <a:schemeClr val="tx1"/>
                </a:solidFill>
                <a:latin typeface="Arial" charset="0"/>
              </a:defRPr>
            </a:lvl4pPr>
            <a:lvl5pPr marL="2057400" indent="-228600" defTabSz="965200" eaLnBrk="0" hangingPunct="0">
              <a:defRPr sz="2000">
                <a:solidFill>
                  <a:schemeClr val="tx1"/>
                </a:solidFill>
                <a:latin typeface="Arial" charset="0"/>
              </a:defRPr>
            </a:lvl5pPr>
            <a:lvl6pPr marL="2514600" indent="-228600" algn="ctr" defTabSz="965200" eaLnBrk="0" fontAlgn="base" hangingPunct="0">
              <a:spcBef>
                <a:spcPct val="0"/>
              </a:spcBef>
              <a:spcAft>
                <a:spcPct val="0"/>
              </a:spcAft>
              <a:defRPr sz="2000">
                <a:solidFill>
                  <a:schemeClr val="tx1"/>
                </a:solidFill>
                <a:latin typeface="Arial" charset="0"/>
              </a:defRPr>
            </a:lvl6pPr>
            <a:lvl7pPr marL="2971800" indent="-228600" algn="ctr" defTabSz="965200" eaLnBrk="0" fontAlgn="base" hangingPunct="0">
              <a:spcBef>
                <a:spcPct val="0"/>
              </a:spcBef>
              <a:spcAft>
                <a:spcPct val="0"/>
              </a:spcAft>
              <a:defRPr sz="2000">
                <a:solidFill>
                  <a:schemeClr val="tx1"/>
                </a:solidFill>
                <a:latin typeface="Arial" charset="0"/>
              </a:defRPr>
            </a:lvl7pPr>
            <a:lvl8pPr marL="3429000" indent="-228600" algn="ctr" defTabSz="965200" eaLnBrk="0" fontAlgn="base" hangingPunct="0">
              <a:spcBef>
                <a:spcPct val="0"/>
              </a:spcBef>
              <a:spcAft>
                <a:spcPct val="0"/>
              </a:spcAft>
              <a:defRPr sz="2000">
                <a:solidFill>
                  <a:schemeClr val="tx1"/>
                </a:solidFill>
                <a:latin typeface="Arial" charset="0"/>
              </a:defRPr>
            </a:lvl8pPr>
            <a:lvl9pPr marL="3886200" indent="-228600" algn="ctr" defTabSz="965200" eaLnBrk="0" fontAlgn="base" hangingPunct="0">
              <a:spcBef>
                <a:spcPct val="0"/>
              </a:spcBef>
              <a:spcAft>
                <a:spcPct val="0"/>
              </a:spcAft>
              <a:defRPr sz="2000">
                <a:solidFill>
                  <a:schemeClr val="tx1"/>
                </a:solidFill>
                <a:latin typeface="Arial" charset="0"/>
              </a:defRPr>
            </a:lvl9pPr>
          </a:lstStyle>
          <a:p>
            <a:pPr eaLnBrk="1" hangingPunct="1"/>
            <a:fld id="{64953BFA-7944-48A6-86E0-620991C5228B}" type="slidenum">
              <a:rPr lang="pt-PT" altLang="pt-PT" sz="1300" smtClean="0"/>
              <a:pPr eaLnBrk="1" hangingPunct="1"/>
              <a:t>10</a:t>
            </a:fld>
            <a:endParaRPr lang="pt-PT" altLang="pt-PT" sz="13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Marcador de Posição da Imagem do Diapositivo 1"/>
          <p:cNvSpPr>
            <a:spLocks noGrp="1" noRot="1" noChangeAspect="1" noTextEdit="1"/>
          </p:cNvSpPr>
          <p:nvPr>
            <p:ph type="sldImg"/>
          </p:nvPr>
        </p:nvSpPr>
        <p:spPr>
          <a:ln/>
        </p:spPr>
      </p:sp>
      <p:sp>
        <p:nvSpPr>
          <p:cNvPr id="23555" name="Marcador de Posição de Nota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t-PT" altLang="pt-PT" smtClean="0"/>
              <a:t>A verdade é que, apesar de a bibliometria de base comercial ter sido amplamente denunciada como não tendo credibilidade para avaliar o impacto da produção científica em Ciências Sociais e Humanidades, de momento, ela é incontornável. Tal poderá traduzir-se na menor atratividade de publicações inter e multidisciplinares, como a </a:t>
            </a:r>
            <a:r>
              <a:rPr lang="pt-PT" altLang="pt-PT" i="1" smtClean="0"/>
              <a:t>ex æquo</a:t>
            </a:r>
            <a:r>
              <a:rPr lang="pt-PT" altLang="pt-PT" smtClean="0"/>
              <a:t>.</a:t>
            </a:r>
          </a:p>
        </p:txBody>
      </p:sp>
      <p:sp>
        <p:nvSpPr>
          <p:cNvPr id="23556" name="Marcador de Posição do Número do Diapositivo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000">
                <a:solidFill>
                  <a:schemeClr val="tx1"/>
                </a:solidFill>
                <a:latin typeface="Arial" charset="0"/>
              </a:defRPr>
            </a:lvl1pPr>
            <a:lvl2pPr marL="742950" indent="-285750" defTabSz="965200" eaLnBrk="0" hangingPunct="0">
              <a:defRPr sz="2000">
                <a:solidFill>
                  <a:schemeClr val="tx1"/>
                </a:solidFill>
                <a:latin typeface="Arial" charset="0"/>
              </a:defRPr>
            </a:lvl2pPr>
            <a:lvl3pPr marL="1143000" indent="-228600" defTabSz="965200" eaLnBrk="0" hangingPunct="0">
              <a:defRPr sz="2000">
                <a:solidFill>
                  <a:schemeClr val="tx1"/>
                </a:solidFill>
                <a:latin typeface="Arial" charset="0"/>
              </a:defRPr>
            </a:lvl3pPr>
            <a:lvl4pPr marL="1600200" indent="-228600" defTabSz="965200" eaLnBrk="0" hangingPunct="0">
              <a:defRPr sz="2000">
                <a:solidFill>
                  <a:schemeClr val="tx1"/>
                </a:solidFill>
                <a:latin typeface="Arial" charset="0"/>
              </a:defRPr>
            </a:lvl4pPr>
            <a:lvl5pPr marL="2057400" indent="-228600" defTabSz="965200" eaLnBrk="0" hangingPunct="0">
              <a:defRPr sz="2000">
                <a:solidFill>
                  <a:schemeClr val="tx1"/>
                </a:solidFill>
                <a:latin typeface="Arial" charset="0"/>
              </a:defRPr>
            </a:lvl5pPr>
            <a:lvl6pPr marL="2514600" indent="-228600" algn="ctr" defTabSz="965200" eaLnBrk="0" fontAlgn="base" hangingPunct="0">
              <a:spcBef>
                <a:spcPct val="0"/>
              </a:spcBef>
              <a:spcAft>
                <a:spcPct val="0"/>
              </a:spcAft>
              <a:defRPr sz="2000">
                <a:solidFill>
                  <a:schemeClr val="tx1"/>
                </a:solidFill>
                <a:latin typeface="Arial" charset="0"/>
              </a:defRPr>
            </a:lvl6pPr>
            <a:lvl7pPr marL="2971800" indent="-228600" algn="ctr" defTabSz="965200" eaLnBrk="0" fontAlgn="base" hangingPunct="0">
              <a:spcBef>
                <a:spcPct val="0"/>
              </a:spcBef>
              <a:spcAft>
                <a:spcPct val="0"/>
              </a:spcAft>
              <a:defRPr sz="2000">
                <a:solidFill>
                  <a:schemeClr val="tx1"/>
                </a:solidFill>
                <a:latin typeface="Arial" charset="0"/>
              </a:defRPr>
            </a:lvl7pPr>
            <a:lvl8pPr marL="3429000" indent="-228600" algn="ctr" defTabSz="965200" eaLnBrk="0" fontAlgn="base" hangingPunct="0">
              <a:spcBef>
                <a:spcPct val="0"/>
              </a:spcBef>
              <a:spcAft>
                <a:spcPct val="0"/>
              </a:spcAft>
              <a:defRPr sz="2000">
                <a:solidFill>
                  <a:schemeClr val="tx1"/>
                </a:solidFill>
                <a:latin typeface="Arial" charset="0"/>
              </a:defRPr>
            </a:lvl8pPr>
            <a:lvl9pPr marL="3886200" indent="-228600" algn="ctr" defTabSz="965200" eaLnBrk="0" fontAlgn="base" hangingPunct="0">
              <a:spcBef>
                <a:spcPct val="0"/>
              </a:spcBef>
              <a:spcAft>
                <a:spcPct val="0"/>
              </a:spcAft>
              <a:defRPr sz="2000">
                <a:solidFill>
                  <a:schemeClr val="tx1"/>
                </a:solidFill>
                <a:latin typeface="Arial" charset="0"/>
              </a:defRPr>
            </a:lvl9pPr>
          </a:lstStyle>
          <a:p>
            <a:pPr eaLnBrk="1" hangingPunct="1"/>
            <a:fld id="{7C6C420D-8AD3-44E7-9424-03619ADC1C0D}" type="slidenum">
              <a:rPr lang="pt-PT" altLang="pt-PT" sz="1300" smtClean="0"/>
              <a:pPr eaLnBrk="1" hangingPunct="1"/>
              <a:t>11</a:t>
            </a:fld>
            <a:endParaRPr lang="pt-PT" altLang="pt-PT" sz="130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Marcador de Posição da Imagem do Diapositivo 1"/>
          <p:cNvSpPr>
            <a:spLocks noGrp="1" noRot="1" noChangeAspect="1" noTextEdit="1"/>
          </p:cNvSpPr>
          <p:nvPr>
            <p:ph type="sldImg"/>
          </p:nvPr>
        </p:nvSpPr>
        <p:spPr>
          <a:ln/>
        </p:spPr>
      </p:sp>
      <p:sp>
        <p:nvSpPr>
          <p:cNvPr id="24579" name="Marcador de Posição de Nota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t-PT" altLang="pt-PT" smtClean="0"/>
              <a:t>Robyn Wiegman situa o texto da W. Brown no contexto dos debates sobre a relação entre o trabalho académico feminista e a política feminista – algumas autoras veem a institucionalização como sinónimo de despolitização, outras, como W. Brown, insistem que a institucionalização fixou a relação inicial entre política e trabalho académico de tal modo que sufoca o pensamento crítico, tanto o académico como o político. </a:t>
            </a:r>
          </a:p>
          <a:p>
            <a:r>
              <a:rPr lang="pt-PT" altLang="pt-PT" smtClean="0"/>
              <a:t>Os estudos pós-coloniais, LGBT procuram outros lugares e a sua própria autonomia.</a:t>
            </a:r>
          </a:p>
          <a:p>
            <a:endParaRPr lang="pt-PT" altLang="pt-PT" smtClean="0"/>
          </a:p>
        </p:txBody>
      </p:sp>
      <p:sp>
        <p:nvSpPr>
          <p:cNvPr id="24580" name="Marcador de Posição do Número do Diapositivo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000">
                <a:solidFill>
                  <a:schemeClr val="tx1"/>
                </a:solidFill>
                <a:latin typeface="Arial" charset="0"/>
              </a:defRPr>
            </a:lvl1pPr>
            <a:lvl2pPr marL="742950" indent="-285750" defTabSz="965200" eaLnBrk="0" hangingPunct="0">
              <a:defRPr sz="2000">
                <a:solidFill>
                  <a:schemeClr val="tx1"/>
                </a:solidFill>
                <a:latin typeface="Arial" charset="0"/>
              </a:defRPr>
            </a:lvl2pPr>
            <a:lvl3pPr marL="1143000" indent="-228600" defTabSz="965200" eaLnBrk="0" hangingPunct="0">
              <a:defRPr sz="2000">
                <a:solidFill>
                  <a:schemeClr val="tx1"/>
                </a:solidFill>
                <a:latin typeface="Arial" charset="0"/>
              </a:defRPr>
            </a:lvl3pPr>
            <a:lvl4pPr marL="1600200" indent="-228600" defTabSz="965200" eaLnBrk="0" hangingPunct="0">
              <a:defRPr sz="2000">
                <a:solidFill>
                  <a:schemeClr val="tx1"/>
                </a:solidFill>
                <a:latin typeface="Arial" charset="0"/>
              </a:defRPr>
            </a:lvl4pPr>
            <a:lvl5pPr marL="2057400" indent="-228600" defTabSz="965200" eaLnBrk="0" hangingPunct="0">
              <a:defRPr sz="2000">
                <a:solidFill>
                  <a:schemeClr val="tx1"/>
                </a:solidFill>
                <a:latin typeface="Arial" charset="0"/>
              </a:defRPr>
            </a:lvl5pPr>
            <a:lvl6pPr marL="2514600" indent="-228600" algn="ctr" defTabSz="965200" eaLnBrk="0" fontAlgn="base" hangingPunct="0">
              <a:spcBef>
                <a:spcPct val="0"/>
              </a:spcBef>
              <a:spcAft>
                <a:spcPct val="0"/>
              </a:spcAft>
              <a:defRPr sz="2000">
                <a:solidFill>
                  <a:schemeClr val="tx1"/>
                </a:solidFill>
                <a:latin typeface="Arial" charset="0"/>
              </a:defRPr>
            </a:lvl6pPr>
            <a:lvl7pPr marL="2971800" indent="-228600" algn="ctr" defTabSz="965200" eaLnBrk="0" fontAlgn="base" hangingPunct="0">
              <a:spcBef>
                <a:spcPct val="0"/>
              </a:spcBef>
              <a:spcAft>
                <a:spcPct val="0"/>
              </a:spcAft>
              <a:defRPr sz="2000">
                <a:solidFill>
                  <a:schemeClr val="tx1"/>
                </a:solidFill>
                <a:latin typeface="Arial" charset="0"/>
              </a:defRPr>
            </a:lvl7pPr>
            <a:lvl8pPr marL="3429000" indent="-228600" algn="ctr" defTabSz="965200" eaLnBrk="0" fontAlgn="base" hangingPunct="0">
              <a:spcBef>
                <a:spcPct val="0"/>
              </a:spcBef>
              <a:spcAft>
                <a:spcPct val="0"/>
              </a:spcAft>
              <a:defRPr sz="2000">
                <a:solidFill>
                  <a:schemeClr val="tx1"/>
                </a:solidFill>
                <a:latin typeface="Arial" charset="0"/>
              </a:defRPr>
            </a:lvl8pPr>
            <a:lvl9pPr marL="3886200" indent="-228600" algn="ctr" defTabSz="965200" eaLnBrk="0" fontAlgn="base" hangingPunct="0">
              <a:spcBef>
                <a:spcPct val="0"/>
              </a:spcBef>
              <a:spcAft>
                <a:spcPct val="0"/>
              </a:spcAft>
              <a:defRPr sz="2000">
                <a:solidFill>
                  <a:schemeClr val="tx1"/>
                </a:solidFill>
                <a:latin typeface="Arial" charset="0"/>
              </a:defRPr>
            </a:lvl9pPr>
          </a:lstStyle>
          <a:p>
            <a:pPr eaLnBrk="1" hangingPunct="1"/>
            <a:fld id="{BEBA7008-8847-4C7D-B418-F403AE7AB560}" type="slidenum">
              <a:rPr lang="pt-PT" altLang="pt-PT" sz="1300" smtClean="0"/>
              <a:pPr eaLnBrk="1" hangingPunct="1"/>
              <a:t>12</a:t>
            </a:fld>
            <a:endParaRPr lang="pt-PT" altLang="pt-PT" sz="13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Marcador de Posição da Imagem do Diapositivo 1"/>
          <p:cNvSpPr>
            <a:spLocks noGrp="1" noRot="1" noChangeAspect="1" noTextEdit="1"/>
          </p:cNvSpPr>
          <p:nvPr>
            <p:ph type="sldImg"/>
          </p:nvPr>
        </p:nvSpPr>
        <p:spPr>
          <a:ln/>
        </p:spPr>
      </p:sp>
      <p:sp>
        <p:nvSpPr>
          <p:cNvPr id="25603" name="Marcador de Posição de Nota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pt-PT" altLang="pt-PT" smtClean="0"/>
              <a:t>Quanto às divisões internas ao grupo:</a:t>
            </a:r>
          </a:p>
          <a:p>
            <a:r>
              <a:rPr lang="pt-PT" altLang="pt-PT" smtClean="0"/>
              <a:t>Curiosamente, em 1995, Marianne Grunell e Erna Kas faziam um balanço do EMGF em Portugal, caracterizando-os como “ocultos”, escondidos entre as mais variadas atividades académicas. As pessoas que entrevistaram previam que estes estudos continuassem a constituir um campo essencialmente complementar com algumas hipóteses de institucionalização apenas ao nível da pós-graduação. Manifestavam a esperança de que as universidades privadas em grande expansão pudessem investir no campo. Nesse balanço também se falava da cooperação existente entre várias abordagens – para as autoras tratava-se de coexistência baseada na indiferença, para Teresa Joaquim esta cooperação decorria do facto de sermos poucas e de sermos bem-educadas e, portanto, não nos criticarmos umas às outras.</a:t>
            </a:r>
          </a:p>
          <a:p>
            <a:r>
              <a:rPr lang="pt-PT" altLang="pt-PT" smtClean="0"/>
              <a:t>Portanto, nem sempre o clima foi conflituoso.</a:t>
            </a:r>
          </a:p>
        </p:txBody>
      </p:sp>
      <p:sp>
        <p:nvSpPr>
          <p:cNvPr id="25604" name="Marcador de Posição do Número do Diapositivo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000">
                <a:solidFill>
                  <a:schemeClr val="tx1"/>
                </a:solidFill>
                <a:latin typeface="Arial" charset="0"/>
              </a:defRPr>
            </a:lvl1pPr>
            <a:lvl2pPr marL="742950" indent="-285750" defTabSz="965200" eaLnBrk="0" hangingPunct="0">
              <a:defRPr sz="2000">
                <a:solidFill>
                  <a:schemeClr val="tx1"/>
                </a:solidFill>
                <a:latin typeface="Arial" charset="0"/>
              </a:defRPr>
            </a:lvl2pPr>
            <a:lvl3pPr marL="1143000" indent="-228600" defTabSz="965200" eaLnBrk="0" hangingPunct="0">
              <a:defRPr sz="2000">
                <a:solidFill>
                  <a:schemeClr val="tx1"/>
                </a:solidFill>
                <a:latin typeface="Arial" charset="0"/>
              </a:defRPr>
            </a:lvl3pPr>
            <a:lvl4pPr marL="1600200" indent="-228600" defTabSz="965200" eaLnBrk="0" hangingPunct="0">
              <a:defRPr sz="2000">
                <a:solidFill>
                  <a:schemeClr val="tx1"/>
                </a:solidFill>
                <a:latin typeface="Arial" charset="0"/>
              </a:defRPr>
            </a:lvl4pPr>
            <a:lvl5pPr marL="2057400" indent="-228600" defTabSz="965200" eaLnBrk="0" hangingPunct="0">
              <a:defRPr sz="2000">
                <a:solidFill>
                  <a:schemeClr val="tx1"/>
                </a:solidFill>
                <a:latin typeface="Arial" charset="0"/>
              </a:defRPr>
            </a:lvl5pPr>
            <a:lvl6pPr marL="2514600" indent="-228600" algn="ctr" defTabSz="965200" eaLnBrk="0" fontAlgn="base" hangingPunct="0">
              <a:spcBef>
                <a:spcPct val="0"/>
              </a:spcBef>
              <a:spcAft>
                <a:spcPct val="0"/>
              </a:spcAft>
              <a:defRPr sz="2000">
                <a:solidFill>
                  <a:schemeClr val="tx1"/>
                </a:solidFill>
                <a:latin typeface="Arial" charset="0"/>
              </a:defRPr>
            </a:lvl6pPr>
            <a:lvl7pPr marL="2971800" indent="-228600" algn="ctr" defTabSz="965200" eaLnBrk="0" fontAlgn="base" hangingPunct="0">
              <a:spcBef>
                <a:spcPct val="0"/>
              </a:spcBef>
              <a:spcAft>
                <a:spcPct val="0"/>
              </a:spcAft>
              <a:defRPr sz="2000">
                <a:solidFill>
                  <a:schemeClr val="tx1"/>
                </a:solidFill>
                <a:latin typeface="Arial" charset="0"/>
              </a:defRPr>
            </a:lvl7pPr>
            <a:lvl8pPr marL="3429000" indent="-228600" algn="ctr" defTabSz="965200" eaLnBrk="0" fontAlgn="base" hangingPunct="0">
              <a:spcBef>
                <a:spcPct val="0"/>
              </a:spcBef>
              <a:spcAft>
                <a:spcPct val="0"/>
              </a:spcAft>
              <a:defRPr sz="2000">
                <a:solidFill>
                  <a:schemeClr val="tx1"/>
                </a:solidFill>
                <a:latin typeface="Arial" charset="0"/>
              </a:defRPr>
            </a:lvl8pPr>
            <a:lvl9pPr marL="3886200" indent="-228600" algn="ctr" defTabSz="965200" eaLnBrk="0" fontAlgn="base" hangingPunct="0">
              <a:spcBef>
                <a:spcPct val="0"/>
              </a:spcBef>
              <a:spcAft>
                <a:spcPct val="0"/>
              </a:spcAft>
              <a:defRPr sz="2000">
                <a:solidFill>
                  <a:schemeClr val="tx1"/>
                </a:solidFill>
                <a:latin typeface="Arial" charset="0"/>
              </a:defRPr>
            </a:lvl9pPr>
          </a:lstStyle>
          <a:p>
            <a:pPr eaLnBrk="1" hangingPunct="1"/>
            <a:fld id="{67E4B160-16F4-4EC4-9E7B-74F02917A0AA}" type="slidenum">
              <a:rPr lang="pt-PT" altLang="pt-PT" sz="1300" smtClean="0"/>
              <a:pPr eaLnBrk="1" hangingPunct="1"/>
              <a:t>13</a:t>
            </a:fld>
            <a:endParaRPr lang="pt-PT" altLang="pt-PT" sz="130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Marcador de Posição da Imagem do Diapositivo 1"/>
          <p:cNvSpPr>
            <a:spLocks noGrp="1" noRot="1" noChangeAspect="1" noTextEdit="1"/>
          </p:cNvSpPr>
          <p:nvPr>
            <p:ph type="sldImg"/>
          </p:nvPr>
        </p:nvSpPr>
        <p:spPr>
          <a:ln/>
        </p:spPr>
      </p:sp>
      <p:sp>
        <p:nvSpPr>
          <p:cNvPr id="3" name="Marcador de Posição de Notas 2"/>
          <p:cNvSpPr>
            <a:spLocks noGrp="1"/>
          </p:cNvSpPr>
          <p:nvPr>
            <p:ph type="body" idx="1"/>
          </p:nvPr>
        </p:nvSpPr>
        <p:spPr/>
        <p:txBody>
          <a:bodyPr>
            <a:normAutofit fontScale="70000" lnSpcReduction="20000"/>
          </a:bodyPr>
          <a:lstStyle/>
          <a:p>
            <a:pPr>
              <a:defRPr/>
            </a:pPr>
            <a:r>
              <a:rPr lang="pt-PT" dirty="0" smtClean="0"/>
              <a:t>a integração dos Estudos de Género no Ensino Superior e na formação inicial, contínua e especializada, em todos os domínios científicos; a realização e a divulgação da investigação científica no domínio da problemática do Género e das relações entre mulheres e homens em Portugal.</a:t>
            </a:r>
          </a:p>
          <a:p>
            <a:pPr>
              <a:defRPr/>
            </a:pPr>
            <a:r>
              <a:rPr lang="pt-PT" dirty="0" smtClean="0"/>
              <a:t> </a:t>
            </a:r>
          </a:p>
          <a:p>
            <a:pPr>
              <a:defRPr/>
            </a:pPr>
            <a:r>
              <a:rPr lang="pt-PT" dirty="0" smtClean="0"/>
              <a:t>A criação de diplomas e de departamentos parece ser relevante, pelo menos os primeiros (qual será o impacto de Bolonha no paupérrimo ambiente existente?) e eventualmente núcleos de estudos. </a:t>
            </a:r>
          </a:p>
          <a:p>
            <a:pPr>
              <a:defRPr/>
            </a:pPr>
            <a:endParaRPr lang="pt-PT" dirty="0" smtClean="0"/>
          </a:p>
          <a:p>
            <a:pPr>
              <a:defRPr/>
            </a:pPr>
            <a:r>
              <a:rPr lang="pt-PT" dirty="0" smtClean="0"/>
              <a:t>Até agora, os esforços para incorporar novas formas de conhecimento em estruturas académicas teve como resultado uma maior e mais ampla gama de cursos de pós-graduação. Estes incluem mestrados e outros diplomas de pós-graduação, graus credenciados por universidades, embora não nacionalmente. Tem crescido o número de teses de doutoramento.</a:t>
            </a:r>
          </a:p>
          <a:p>
            <a:pPr>
              <a:defRPr/>
            </a:pPr>
            <a:r>
              <a:rPr lang="pt-PT" dirty="0" smtClean="0"/>
              <a:t>No entanto, os resultados não têm sido os esperados. Além de alguns avanços observados. O argumento de que a perspetiva de género deve ser </a:t>
            </a:r>
            <a:r>
              <a:rPr lang="pt-PT" dirty="0" err="1" smtClean="0"/>
              <a:t>transversalizada</a:t>
            </a:r>
            <a:r>
              <a:rPr lang="pt-PT" dirty="0" smtClean="0"/>
              <a:t> a todas as áreas tem servido para a não inclusão de cursos específicos. Continuam, assim, acantonados nas Ciências Sociais e Humanas. Muitos programas de ciclos de estudos incorporam a perspetiva de género referindo os recursos existentes nas respetivas instituições, mas não a referem na descrição dos objetivos a alcançar e nem na identificação das competências a desenvolver. Estudos interdisciplinares implica que a </a:t>
            </a:r>
            <a:r>
              <a:rPr lang="pt-PT" dirty="0" err="1" smtClean="0"/>
              <a:t>perspectiva</a:t>
            </a:r>
            <a:r>
              <a:rPr lang="pt-PT" dirty="0" smtClean="0"/>
              <a:t> de género será introduzida como a principal vertente na conceção dos programas, os sistemas de avaliação e estruturas académicas. Ou seja, que deveriam percorrer toda a estrutura de cada ciclo de estudos, tanto nos objetivos como nas competências, em módulos e em cursos, nos currículos, nos critérios de avaliação para a aprendizagem e no sistema de avaliação da qualidade do ciclo de estudos.</a:t>
            </a:r>
          </a:p>
          <a:p>
            <a:pPr>
              <a:defRPr/>
            </a:pPr>
            <a:r>
              <a:rPr lang="pt-PT" dirty="0" smtClean="0"/>
              <a:t>A formação em estudos de género é necessária, não apenas porque se trata de aprofundar o trabalho em torno do conhecimento que vai sendo disponibilizado, mas também porque, como estudos noutros países têm demonstrado (por ex., </a:t>
            </a:r>
            <a:r>
              <a:rPr lang="pt-PT" dirty="0" err="1" smtClean="0"/>
              <a:t>Harris</a:t>
            </a:r>
            <a:r>
              <a:rPr lang="pt-PT" dirty="0" smtClean="0"/>
              <a:t>, </a:t>
            </a:r>
            <a:r>
              <a:rPr lang="pt-PT" dirty="0" err="1" smtClean="0"/>
              <a:t>Melass</a:t>
            </a:r>
            <a:r>
              <a:rPr lang="pt-PT" dirty="0" smtClean="0"/>
              <a:t> e </a:t>
            </a:r>
            <a:r>
              <a:rPr lang="pt-PT" dirty="0" err="1" smtClean="0"/>
              <a:t>Rodacker</a:t>
            </a:r>
            <a:r>
              <a:rPr lang="pt-PT" dirty="0" smtClean="0"/>
              <a:t>, 1999), o ensino dos estudos sobre as mulheres tem um impacto muito forte a nível do desenvolvimento pessoal, tanto das mulheres como dos homens que por ele passam. Este impacto traduz-se especialmente numa orientação mais progressiva no que diz respeito às relações sociais entre os sexos e num acrescido sentido de controlo pessoal sobre o seu próprio destino.</a:t>
            </a:r>
          </a:p>
          <a:p>
            <a:pPr>
              <a:defRPr/>
            </a:pPr>
            <a:r>
              <a:rPr lang="pt-PT" dirty="0" smtClean="0"/>
              <a:t>É claro que esta opção política não é compaginável com as transformações do sistema do ensino superior nos últimos 10 anos, que têm sobretudo negado o valor publico das universidades, tratando- as apenas dos ponto de vista de sua contribuição para o crescimento económico e do investimento em capital humano para assegurá-lo, concebendo os estudantes como “clientes”. Nesse contexto, permanece absoluto o uso da “avaliação” com a finalidade de moldar as universidades, abrindo-as para os processos mercadológicos e reforçando o controlo administrativo.</a:t>
            </a:r>
            <a:endParaRPr lang="pt-PT" smtClean="0"/>
          </a:p>
          <a:p>
            <a:pPr>
              <a:defRPr/>
            </a:pPr>
            <a:r>
              <a:rPr lang="pt-PT" dirty="0" smtClean="0"/>
              <a:t> </a:t>
            </a:r>
          </a:p>
          <a:p>
            <a:pPr>
              <a:defRPr/>
            </a:pPr>
            <a:r>
              <a:rPr lang="pt-PT" dirty="0" smtClean="0"/>
              <a:t>De resto há que estar atenta e reivindicar a participação das mulheres em Conselhos de Investigação e exigir que a avaliação da investigação científica passe pelo crivo da </a:t>
            </a:r>
            <a:r>
              <a:rPr lang="pt-PT" dirty="0" err="1" smtClean="0"/>
              <a:t>perspectiva</a:t>
            </a:r>
            <a:r>
              <a:rPr lang="pt-PT" dirty="0" smtClean="0"/>
              <a:t> das relações sociais de sexo.</a:t>
            </a:r>
          </a:p>
          <a:p>
            <a:pPr>
              <a:defRPr/>
            </a:pPr>
            <a:endParaRPr lang="pt-PT" dirty="0"/>
          </a:p>
        </p:txBody>
      </p:sp>
      <p:sp>
        <p:nvSpPr>
          <p:cNvPr id="26628" name="Marcador de Posição do Número do Diapositivo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000">
                <a:solidFill>
                  <a:schemeClr val="tx1"/>
                </a:solidFill>
                <a:latin typeface="Arial" charset="0"/>
              </a:defRPr>
            </a:lvl1pPr>
            <a:lvl2pPr marL="742950" indent="-285750" defTabSz="965200" eaLnBrk="0" hangingPunct="0">
              <a:defRPr sz="2000">
                <a:solidFill>
                  <a:schemeClr val="tx1"/>
                </a:solidFill>
                <a:latin typeface="Arial" charset="0"/>
              </a:defRPr>
            </a:lvl2pPr>
            <a:lvl3pPr marL="1143000" indent="-228600" defTabSz="965200" eaLnBrk="0" hangingPunct="0">
              <a:defRPr sz="2000">
                <a:solidFill>
                  <a:schemeClr val="tx1"/>
                </a:solidFill>
                <a:latin typeface="Arial" charset="0"/>
              </a:defRPr>
            </a:lvl3pPr>
            <a:lvl4pPr marL="1600200" indent="-228600" defTabSz="965200" eaLnBrk="0" hangingPunct="0">
              <a:defRPr sz="2000">
                <a:solidFill>
                  <a:schemeClr val="tx1"/>
                </a:solidFill>
                <a:latin typeface="Arial" charset="0"/>
              </a:defRPr>
            </a:lvl4pPr>
            <a:lvl5pPr marL="2057400" indent="-228600" defTabSz="965200" eaLnBrk="0" hangingPunct="0">
              <a:defRPr sz="2000">
                <a:solidFill>
                  <a:schemeClr val="tx1"/>
                </a:solidFill>
                <a:latin typeface="Arial" charset="0"/>
              </a:defRPr>
            </a:lvl5pPr>
            <a:lvl6pPr marL="2514600" indent="-228600" algn="ctr" defTabSz="965200" eaLnBrk="0" fontAlgn="base" hangingPunct="0">
              <a:spcBef>
                <a:spcPct val="0"/>
              </a:spcBef>
              <a:spcAft>
                <a:spcPct val="0"/>
              </a:spcAft>
              <a:defRPr sz="2000">
                <a:solidFill>
                  <a:schemeClr val="tx1"/>
                </a:solidFill>
                <a:latin typeface="Arial" charset="0"/>
              </a:defRPr>
            </a:lvl6pPr>
            <a:lvl7pPr marL="2971800" indent="-228600" algn="ctr" defTabSz="965200" eaLnBrk="0" fontAlgn="base" hangingPunct="0">
              <a:spcBef>
                <a:spcPct val="0"/>
              </a:spcBef>
              <a:spcAft>
                <a:spcPct val="0"/>
              </a:spcAft>
              <a:defRPr sz="2000">
                <a:solidFill>
                  <a:schemeClr val="tx1"/>
                </a:solidFill>
                <a:latin typeface="Arial" charset="0"/>
              </a:defRPr>
            </a:lvl7pPr>
            <a:lvl8pPr marL="3429000" indent="-228600" algn="ctr" defTabSz="965200" eaLnBrk="0" fontAlgn="base" hangingPunct="0">
              <a:spcBef>
                <a:spcPct val="0"/>
              </a:spcBef>
              <a:spcAft>
                <a:spcPct val="0"/>
              </a:spcAft>
              <a:defRPr sz="2000">
                <a:solidFill>
                  <a:schemeClr val="tx1"/>
                </a:solidFill>
                <a:latin typeface="Arial" charset="0"/>
              </a:defRPr>
            </a:lvl8pPr>
            <a:lvl9pPr marL="3886200" indent="-228600" algn="ctr" defTabSz="965200" eaLnBrk="0" fontAlgn="base" hangingPunct="0">
              <a:spcBef>
                <a:spcPct val="0"/>
              </a:spcBef>
              <a:spcAft>
                <a:spcPct val="0"/>
              </a:spcAft>
              <a:defRPr sz="2000">
                <a:solidFill>
                  <a:schemeClr val="tx1"/>
                </a:solidFill>
                <a:latin typeface="Arial" charset="0"/>
              </a:defRPr>
            </a:lvl9pPr>
          </a:lstStyle>
          <a:p>
            <a:pPr eaLnBrk="1" hangingPunct="1"/>
            <a:fld id="{FC6EC436-FA57-48B6-8D25-5714F9B69276}" type="slidenum">
              <a:rPr lang="pt-PT" altLang="pt-PT" sz="1300" smtClean="0"/>
              <a:pPr eaLnBrk="1" hangingPunct="1"/>
              <a:t>15</a:t>
            </a:fld>
            <a:endParaRPr lang="pt-PT" altLang="pt-PT" sz="130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o de título">
    <p:spTree>
      <p:nvGrpSpPr>
        <p:cNvPr id="1" name=""/>
        <p:cNvGrpSpPr/>
        <p:nvPr/>
      </p:nvGrpSpPr>
      <p:grpSpPr>
        <a:xfrm>
          <a:off x="0" y="0"/>
          <a:ext cx="0" cy="0"/>
          <a:chOff x="0" y="0"/>
          <a:chExt cx="0" cy="0"/>
        </a:xfrm>
      </p:grpSpPr>
      <p:pic>
        <p:nvPicPr>
          <p:cNvPr id="4" name="Picture 12" descr="whm_pg1N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2" name="Rectangle 2"/>
          <p:cNvSpPr>
            <a:spLocks noGrp="1" noChangeArrowheads="1"/>
          </p:cNvSpPr>
          <p:nvPr>
            <p:ph type="ctrTitle"/>
          </p:nvPr>
        </p:nvSpPr>
        <p:spPr>
          <a:xfrm>
            <a:off x="685800" y="2819400"/>
            <a:ext cx="7772400" cy="2057400"/>
          </a:xfrm>
        </p:spPr>
        <p:txBody>
          <a:bodyPr/>
          <a:lstStyle>
            <a:lvl1pPr algn="ctr">
              <a:defRPr sz="4800"/>
            </a:lvl1pPr>
          </a:lstStyle>
          <a:p>
            <a:pPr lvl="0"/>
            <a:r>
              <a:rPr lang="en-US" altLang="pt-PT" noProof="0" smtClean="0"/>
              <a:t>Clique para editar o estilo do título</a:t>
            </a:r>
          </a:p>
        </p:txBody>
      </p:sp>
      <p:sp>
        <p:nvSpPr>
          <p:cNvPr id="25603" name="Rectangle 3"/>
          <p:cNvSpPr>
            <a:spLocks noGrp="1" noChangeArrowheads="1"/>
          </p:cNvSpPr>
          <p:nvPr>
            <p:ph type="subTitle" idx="1"/>
          </p:nvPr>
        </p:nvSpPr>
        <p:spPr>
          <a:xfrm>
            <a:off x="1219200" y="381000"/>
            <a:ext cx="6400800" cy="914400"/>
          </a:xfrm>
        </p:spPr>
        <p:txBody>
          <a:bodyPr/>
          <a:lstStyle>
            <a:lvl1pPr marL="0" indent="0" algn="ctr">
              <a:buFontTx/>
              <a:buNone/>
              <a:defRPr sz="2400"/>
            </a:lvl1pPr>
          </a:lstStyle>
          <a:p>
            <a:pPr lvl="0"/>
            <a:r>
              <a:rPr lang="en-US" altLang="pt-PT" noProof="0" smtClean="0"/>
              <a:t>Faça clique para editar o estilo do subtítulo do modelo global</a:t>
            </a:r>
          </a:p>
        </p:txBody>
      </p:sp>
    </p:spTree>
    <p:extLst>
      <p:ext uri="{BB962C8B-B14F-4D97-AF65-F5344CB8AC3E}">
        <p14:creationId xmlns:p14="http://schemas.microsoft.com/office/powerpoint/2010/main" val="160947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Texto Vertical 2"/>
          <p:cNvSpPr>
            <a:spLocks noGrp="1"/>
          </p:cNvSpPr>
          <p:nvPr>
            <p:ph type="body" orient="vert" idx="1"/>
          </p:nvPr>
        </p:nvSpPr>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Rectangle 4"/>
          <p:cNvSpPr>
            <a:spLocks noGrp="1" noChangeArrowheads="1"/>
          </p:cNvSpPr>
          <p:nvPr>
            <p:ph type="dt" sz="half" idx="10"/>
          </p:nvPr>
        </p:nvSpPr>
        <p:spPr>
          <a:ln/>
        </p:spPr>
        <p:txBody>
          <a:bodyPr/>
          <a:lstStyle>
            <a:lvl1pPr>
              <a:defRPr/>
            </a:lvl1pPr>
          </a:lstStyle>
          <a:p>
            <a:pPr>
              <a:defRPr/>
            </a:pPr>
            <a:fld id="{41B149B0-A538-4CFF-A264-9A063714F9D1}" type="datetime1">
              <a:rPr lang="en-US" altLang="pt-PT"/>
              <a:pPr>
                <a:defRPr/>
              </a:pPr>
              <a:t>5/22/2015</a:t>
            </a:fld>
            <a:endParaRPr lang="en-US" altLang="pt-PT"/>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pt-PT"/>
              <a:t>Virgínia Ferreira CES/FEUC</a:t>
            </a:r>
          </a:p>
        </p:txBody>
      </p:sp>
      <p:sp>
        <p:nvSpPr>
          <p:cNvPr id="6" name="Rectangle 6"/>
          <p:cNvSpPr>
            <a:spLocks noGrp="1" noChangeArrowheads="1"/>
          </p:cNvSpPr>
          <p:nvPr>
            <p:ph type="sldNum" sz="quarter" idx="12"/>
          </p:nvPr>
        </p:nvSpPr>
        <p:spPr>
          <a:ln/>
        </p:spPr>
        <p:txBody>
          <a:bodyPr/>
          <a:lstStyle>
            <a:lvl1pPr>
              <a:defRPr/>
            </a:lvl1pPr>
          </a:lstStyle>
          <a:p>
            <a:pPr>
              <a:defRPr/>
            </a:pPr>
            <a:fld id="{6E9A3096-652B-4DB1-8542-0ABC42584D7E}" type="slidenum">
              <a:rPr lang="en-US" altLang="pt-PT"/>
              <a:pPr>
                <a:defRPr/>
              </a:pPr>
              <a:t>‹nº›</a:t>
            </a:fld>
            <a:r>
              <a:rPr lang="en-US" altLang="pt-PT"/>
              <a:t>/15</a:t>
            </a:r>
          </a:p>
        </p:txBody>
      </p:sp>
    </p:spTree>
    <p:extLst>
      <p:ext uri="{BB962C8B-B14F-4D97-AF65-F5344CB8AC3E}">
        <p14:creationId xmlns:p14="http://schemas.microsoft.com/office/powerpoint/2010/main" val="3157038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76200"/>
            <a:ext cx="2057400" cy="5867400"/>
          </a:xfrm>
        </p:spPr>
        <p:txBody>
          <a:bodyPr vert="eaVert"/>
          <a:lstStyle/>
          <a:p>
            <a:r>
              <a:rPr lang="pt-PT" smtClean="0"/>
              <a:t>Clique para editar o estilo</a:t>
            </a:r>
            <a:endParaRPr lang="pt-PT"/>
          </a:p>
        </p:txBody>
      </p:sp>
      <p:sp>
        <p:nvSpPr>
          <p:cNvPr id="3" name="Marcador de Posição de Texto Vertical 2"/>
          <p:cNvSpPr>
            <a:spLocks noGrp="1"/>
          </p:cNvSpPr>
          <p:nvPr>
            <p:ph type="body" orient="vert" idx="1"/>
          </p:nvPr>
        </p:nvSpPr>
        <p:spPr>
          <a:xfrm>
            <a:off x="457200" y="76200"/>
            <a:ext cx="6019800" cy="5867400"/>
          </a:xfrm>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Rectangle 4"/>
          <p:cNvSpPr>
            <a:spLocks noGrp="1" noChangeArrowheads="1"/>
          </p:cNvSpPr>
          <p:nvPr>
            <p:ph type="dt" sz="half" idx="10"/>
          </p:nvPr>
        </p:nvSpPr>
        <p:spPr>
          <a:ln/>
        </p:spPr>
        <p:txBody>
          <a:bodyPr/>
          <a:lstStyle>
            <a:lvl1pPr>
              <a:defRPr/>
            </a:lvl1pPr>
          </a:lstStyle>
          <a:p>
            <a:pPr>
              <a:defRPr/>
            </a:pPr>
            <a:fld id="{939596EC-858D-4B6F-B926-A77B7C893A53}" type="datetime1">
              <a:rPr lang="en-US" altLang="pt-PT"/>
              <a:pPr>
                <a:defRPr/>
              </a:pPr>
              <a:t>5/22/2015</a:t>
            </a:fld>
            <a:endParaRPr lang="en-US" altLang="pt-PT"/>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pt-PT"/>
              <a:t>Virgínia Ferreira CES/FEUC</a:t>
            </a:r>
          </a:p>
        </p:txBody>
      </p:sp>
      <p:sp>
        <p:nvSpPr>
          <p:cNvPr id="6" name="Rectangle 6"/>
          <p:cNvSpPr>
            <a:spLocks noGrp="1" noChangeArrowheads="1"/>
          </p:cNvSpPr>
          <p:nvPr>
            <p:ph type="sldNum" sz="quarter" idx="12"/>
          </p:nvPr>
        </p:nvSpPr>
        <p:spPr>
          <a:ln/>
        </p:spPr>
        <p:txBody>
          <a:bodyPr/>
          <a:lstStyle>
            <a:lvl1pPr>
              <a:defRPr/>
            </a:lvl1pPr>
          </a:lstStyle>
          <a:p>
            <a:pPr>
              <a:defRPr/>
            </a:pPr>
            <a:fld id="{B3F84414-0D97-4E71-B2C4-F8700D7EAFEA}" type="slidenum">
              <a:rPr lang="en-US" altLang="pt-PT"/>
              <a:pPr>
                <a:defRPr/>
              </a:pPr>
              <a:t>‹nº›</a:t>
            </a:fld>
            <a:r>
              <a:rPr lang="en-US" altLang="pt-PT"/>
              <a:t>/15</a:t>
            </a:r>
          </a:p>
        </p:txBody>
      </p:sp>
    </p:spTree>
    <p:extLst>
      <p:ext uri="{BB962C8B-B14F-4D97-AF65-F5344CB8AC3E}">
        <p14:creationId xmlns:p14="http://schemas.microsoft.com/office/powerpoint/2010/main" val="6391399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reserve="1">
  <p:cSld name="Título e 2 objectos sobre texto">
    <p:spTree>
      <p:nvGrpSpPr>
        <p:cNvPr id="1" name=""/>
        <p:cNvGrpSpPr/>
        <p:nvPr/>
      </p:nvGrpSpPr>
      <p:grpSpPr>
        <a:xfrm>
          <a:off x="0" y="0"/>
          <a:ext cx="0" cy="0"/>
          <a:chOff x="0" y="0"/>
          <a:chExt cx="0" cy="0"/>
        </a:xfrm>
      </p:grpSpPr>
      <p:sp>
        <p:nvSpPr>
          <p:cNvPr id="2" name="Título 1"/>
          <p:cNvSpPr>
            <a:spLocks noGrp="1"/>
          </p:cNvSpPr>
          <p:nvPr>
            <p:ph type="title"/>
          </p:nvPr>
        </p:nvSpPr>
        <p:spPr>
          <a:xfrm>
            <a:off x="457200" y="76200"/>
            <a:ext cx="6781800" cy="1066800"/>
          </a:xfrm>
        </p:spPr>
        <p:txBody>
          <a:bodyPr/>
          <a:lstStyle/>
          <a:p>
            <a:r>
              <a:rPr lang="pt-PT" smtClean="0"/>
              <a:t>Clique para editar o estilo</a:t>
            </a:r>
            <a:endParaRPr lang="pt-PT"/>
          </a:p>
        </p:txBody>
      </p:sp>
      <p:sp>
        <p:nvSpPr>
          <p:cNvPr id="3" name="Marcador de Posição de Conteúdo 2"/>
          <p:cNvSpPr>
            <a:spLocks noGrp="1"/>
          </p:cNvSpPr>
          <p:nvPr>
            <p:ph sz="quarter" idx="1"/>
          </p:nvPr>
        </p:nvSpPr>
        <p:spPr>
          <a:xfrm>
            <a:off x="457200" y="1219200"/>
            <a:ext cx="4038600" cy="2286000"/>
          </a:xfrm>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e Conteúdo 3"/>
          <p:cNvSpPr>
            <a:spLocks noGrp="1"/>
          </p:cNvSpPr>
          <p:nvPr>
            <p:ph sz="quarter" idx="2"/>
          </p:nvPr>
        </p:nvSpPr>
        <p:spPr>
          <a:xfrm>
            <a:off x="4648200" y="1219200"/>
            <a:ext cx="4038600" cy="2286000"/>
          </a:xfrm>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o Texto 4"/>
          <p:cNvSpPr>
            <a:spLocks noGrp="1"/>
          </p:cNvSpPr>
          <p:nvPr>
            <p:ph type="body" sz="half" idx="3"/>
          </p:nvPr>
        </p:nvSpPr>
        <p:spPr>
          <a:xfrm>
            <a:off x="457200" y="3657600"/>
            <a:ext cx="8229600" cy="2286000"/>
          </a:xfrm>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6" name="Rectangle 4"/>
          <p:cNvSpPr>
            <a:spLocks noGrp="1" noChangeArrowheads="1"/>
          </p:cNvSpPr>
          <p:nvPr>
            <p:ph type="dt" sz="half" idx="10"/>
          </p:nvPr>
        </p:nvSpPr>
        <p:spPr>
          <a:ln/>
        </p:spPr>
        <p:txBody>
          <a:bodyPr/>
          <a:lstStyle>
            <a:lvl1pPr>
              <a:defRPr/>
            </a:lvl1pPr>
          </a:lstStyle>
          <a:p>
            <a:pPr>
              <a:defRPr/>
            </a:pPr>
            <a:fld id="{47264BE1-3014-44FA-A030-A4FF60186700}" type="datetime1">
              <a:rPr lang="en-US" altLang="pt-PT"/>
              <a:pPr>
                <a:defRPr/>
              </a:pPr>
              <a:t>5/22/2015</a:t>
            </a:fld>
            <a:endParaRPr lang="en-US" altLang="pt-PT"/>
          </a:p>
        </p:txBody>
      </p:sp>
      <p:sp>
        <p:nvSpPr>
          <p:cNvPr id="7" name="Rectangle 5"/>
          <p:cNvSpPr>
            <a:spLocks noGrp="1" noChangeArrowheads="1"/>
          </p:cNvSpPr>
          <p:nvPr>
            <p:ph type="ftr" sz="quarter" idx="11"/>
          </p:nvPr>
        </p:nvSpPr>
        <p:spPr>
          <a:ln/>
        </p:spPr>
        <p:txBody>
          <a:bodyPr/>
          <a:lstStyle>
            <a:lvl1pPr>
              <a:defRPr/>
            </a:lvl1pPr>
          </a:lstStyle>
          <a:p>
            <a:pPr>
              <a:defRPr/>
            </a:pPr>
            <a:r>
              <a:rPr lang="en-US" altLang="pt-PT"/>
              <a:t>Virgínia Ferreira CES/FEUC</a:t>
            </a:r>
          </a:p>
        </p:txBody>
      </p:sp>
      <p:sp>
        <p:nvSpPr>
          <p:cNvPr id="8" name="Rectangle 6"/>
          <p:cNvSpPr>
            <a:spLocks noGrp="1" noChangeArrowheads="1"/>
          </p:cNvSpPr>
          <p:nvPr>
            <p:ph type="sldNum" sz="quarter" idx="12"/>
          </p:nvPr>
        </p:nvSpPr>
        <p:spPr>
          <a:ln/>
        </p:spPr>
        <p:txBody>
          <a:bodyPr/>
          <a:lstStyle>
            <a:lvl1pPr>
              <a:defRPr/>
            </a:lvl1pPr>
          </a:lstStyle>
          <a:p>
            <a:pPr>
              <a:defRPr/>
            </a:pPr>
            <a:fld id="{F6DAB51F-60B5-46C4-9077-C01413F0ED6C}" type="slidenum">
              <a:rPr lang="en-US" altLang="pt-PT"/>
              <a:pPr>
                <a:defRPr/>
              </a:pPr>
              <a:t>‹nº›</a:t>
            </a:fld>
            <a:r>
              <a:rPr lang="en-US" altLang="pt-PT"/>
              <a:t>/15</a:t>
            </a:r>
          </a:p>
        </p:txBody>
      </p:sp>
    </p:spTree>
    <p:extLst>
      <p:ext uri="{BB962C8B-B14F-4D97-AF65-F5344CB8AC3E}">
        <p14:creationId xmlns:p14="http://schemas.microsoft.com/office/powerpoint/2010/main" val="2170927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idx="1"/>
          </p:nvPr>
        </p:nvSpPr>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Rectangle 4"/>
          <p:cNvSpPr>
            <a:spLocks noGrp="1" noChangeArrowheads="1"/>
          </p:cNvSpPr>
          <p:nvPr>
            <p:ph type="dt" sz="half" idx="10"/>
          </p:nvPr>
        </p:nvSpPr>
        <p:spPr>
          <a:ln/>
        </p:spPr>
        <p:txBody>
          <a:bodyPr/>
          <a:lstStyle>
            <a:lvl1pPr>
              <a:defRPr/>
            </a:lvl1pPr>
          </a:lstStyle>
          <a:p>
            <a:pPr>
              <a:defRPr/>
            </a:pPr>
            <a:fld id="{3F253600-FE10-43C0-AABE-9A301BA782B4}" type="datetime1">
              <a:rPr lang="en-US" altLang="pt-PT"/>
              <a:pPr>
                <a:defRPr/>
              </a:pPr>
              <a:t>5/22/2015</a:t>
            </a:fld>
            <a:endParaRPr lang="en-US" altLang="pt-PT"/>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pt-PT"/>
              <a:t>Virgínia Ferreira CES/FEUC</a:t>
            </a:r>
          </a:p>
        </p:txBody>
      </p:sp>
      <p:sp>
        <p:nvSpPr>
          <p:cNvPr id="6" name="Rectangle 6"/>
          <p:cNvSpPr>
            <a:spLocks noGrp="1" noChangeArrowheads="1"/>
          </p:cNvSpPr>
          <p:nvPr>
            <p:ph type="sldNum" sz="quarter" idx="12"/>
          </p:nvPr>
        </p:nvSpPr>
        <p:spPr>
          <a:ln/>
        </p:spPr>
        <p:txBody>
          <a:bodyPr/>
          <a:lstStyle>
            <a:lvl1pPr>
              <a:defRPr/>
            </a:lvl1pPr>
          </a:lstStyle>
          <a:p>
            <a:pPr>
              <a:defRPr/>
            </a:pPr>
            <a:fld id="{5BADC46F-AAC5-4B2E-8B08-CF3DA3AAB6FD}" type="slidenum">
              <a:rPr lang="en-US" altLang="pt-PT"/>
              <a:pPr>
                <a:defRPr/>
              </a:pPr>
              <a:t>‹nº›</a:t>
            </a:fld>
            <a:r>
              <a:rPr lang="en-US" altLang="pt-PT"/>
              <a:t>/15</a:t>
            </a:r>
          </a:p>
        </p:txBody>
      </p:sp>
    </p:spTree>
    <p:extLst>
      <p:ext uri="{BB962C8B-B14F-4D97-AF65-F5344CB8AC3E}">
        <p14:creationId xmlns:p14="http://schemas.microsoft.com/office/powerpoint/2010/main" val="325844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smtClean="0"/>
              <a:t>Clique para editar o estilo</a:t>
            </a:r>
            <a:endParaRPr lang="pt-PT"/>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PT" smtClean="0"/>
              <a:t>Clique para editar os estilos</a:t>
            </a:r>
          </a:p>
        </p:txBody>
      </p:sp>
      <p:sp>
        <p:nvSpPr>
          <p:cNvPr id="4" name="Rectangle 4"/>
          <p:cNvSpPr>
            <a:spLocks noGrp="1" noChangeArrowheads="1"/>
          </p:cNvSpPr>
          <p:nvPr>
            <p:ph type="dt" sz="half" idx="10"/>
          </p:nvPr>
        </p:nvSpPr>
        <p:spPr>
          <a:ln/>
        </p:spPr>
        <p:txBody>
          <a:bodyPr/>
          <a:lstStyle>
            <a:lvl1pPr>
              <a:defRPr/>
            </a:lvl1pPr>
          </a:lstStyle>
          <a:p>
            <a:pPr>
              <a:defRPr/>
            </a:pPr>
            <a:fld id="{2F1DB746-2407-4486-9A0B-51165ABFB326}" type="datetime1">
              <a:rPr lang="en-US" altLang="pt-PT"/>
              <a:pPr>
                <a:defRPr/>
              </a:pPr>
              <a:t>5/22/2015</a:t>
            </a:fld>
            <a:endParaRPr lang="en-US" altLang="pt-PT"/>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pt-PT"/>
              <a:t>Virgínia Ferreira CES/FEUC</a:t>
            </a:r>
          </a:p>
        </p:txBody>
      </p:sp>
      <p:sp>
        <p:nvSpPr>
          <p:cNvPr id="6" name="Rectangle 6"/>
          <p:cNvSpPr>
            <a:spLocks noGrp="1" noChangeArrowheads="1"/>
          </p:cNvSpPr>
          <p:nvPr>
            <p:ph type="sldNum" sz="quarter" idx="12"/>
          </p:nvPr>
        </p:nvSpPr>
        <p:spPr>
          <a:ln/>
        </p:spPr>
        <p:txBody>
          <a:bodyPr/>
          <a:lstStyle>
            <a:lvl1pPr>
              <a:defRPr/>
            </a:lvl1pPr>
          </a:lstStyle>
          <a:p>
            <a:pPr>
              <a:defRPr/>
            </a:pPr>
            <a:fld id="{9A11D745-4D0E-411A-A222-1B2530126502}" type="slidenum">
              <a:rPr lang="en-US" altLang="pt-PT"/>
              <a:pPr>
                <a:defRPr/>
              </a:pPr>
              <a:t>‹nº›</a:t>
            </a:fld>
            <a:r>
              <a:rPr lang="en-US" altLang="pt-PT"/>
              <a:t>/15</a:t>
            </a:r>
          </a:p>
        </p:txBody>
      </p:sp>
    </p:spTree>
    <p:extLst>
      <p:ext uri="{BB962C8B-B14F-4D97-AF65-F5344CB8AC3E}">
        <p14:creationId xmlns:p14="http://schemas.microsoft.com/office/powerpoint/2010/main" val="2786733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sz="half" idx="1"/>
          </p:nvPr>
        </p:nvSpPr>
        <p:spPr>
          <a:xfrm>
            <a:off x="457200" y="1219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e Conteúdo 3"/>
          <p:cNvSpPr>
            <a:spLocks noGrp="1"/>
          </p:cNvSpPr>
          <p:nvPr>
            <p:ph sz="half" idx="2"/>
          </p:nvPr>
        </p:nvSpPr>
        <p:spPr>
          <a:xfrm>
            <a:off x="4648200" y="1219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Rectangle 4"/>
          <p:cNvSpPr>
            <a:spLocks noGrp="1" noChangeArrowheads="1"/>
          </p:cNvSpPr>
          <p:nvPr>
            <p:ph type="dt" sz="half" idx="10"/>
          </p:nvPr>
        </p:nvSpPr>
        <p:spPr>
          <a:ln/>
        </p:spPr>
        <p:txBody>
          <a:bodyPr/>
          <a:lstStyle>
            <a:lvl1pPr>
              <a:defRPr/>
            </a:lvl1pPr>
          </a:lstStyle>
          <a:p>
            <a:pPr>
              <a:defRPr/>
            </a:pPr>
            <a:fld id="{85396000-6F9B-4C03-AB17-87FFF362DE78}" type="datetime1">
              <a:rPr lang="en-US" altLang="pt-PT"/>
              <a:pPr>
                <a:defRPr/>
              </a:pPr>
              <a:t>5/22/2015</a:t>
            </a:fld>
            <a:endParaRPr lang="en-US" altLang="pt-PT"/>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pt-PT"/>
              <a:t>Virgínia Ferreira CES/FEUC</a:t>
            </a:r>
          </a:p>
        </p:txBody>
      </p:sp>
      <p:sp>
        <p:nvSpPr>
          <p:cNvPr id="7" name="Rectangle 6"/>
          <p:cNvSpPr>
            <a:spLocks noGrp="1" noChangeArrowheads="1"/>
          </p:cNvSpPr>
          <p:nvPr>
            <p:ph type="sldNum" sz="quarter" idx="12"/>
          </p:nvPr>
        </p:nvSpPr>
        <p:spPr>
          <a:ln/>
        </p:spPr>
        <p:txBody>
          <a:bodyPr/>
          <a:lstStyle>
            <a:lvl1pPr>
              <a:defRPr/>
            </a:lvl1pPr>
          </a:lstStyle>
          <a:p>
            <a:pPr>
              <a:defRPr/>
            </a:pPr>
            <a:fld id="{6D5EE280-A2F4-4A24-B284-FE5A32498E95}" type="slidenum">
              <a:rPr lang="en-US" altLang="pt-PT"/>
              <a:pPr>
                <a:defRPr/>
              </a:pPr>
              <a:t>‹nº›</a:t>
            </a:fld>
            <a:r>
              <a:rPr lang="en-US" altLang="pt-PT"/>
              <a:t>/15</a:t>
            </a:r>
          </a:p>
        </p:txBody>
      </p:sp>
    </p:spTree>
    <p:extLst>
      <p:ext uri="{BB962C8B-B14F-4D97-AF65-F5344CB8AC3E}">
        <p14:creationId xmlns:p14="http://schemas.microsoft.com/office/powerpoint/2010/main" val="1007474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PT" smtClean="0"/>
              <a:t>Clique para editar o estilo</a:t>
            </a:r>
            <a:endParaRPr lang="pt-PT"/>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7" name="Rectangle 4"/>
          <p:cNvSpPr>
            <a:spLocks noGrp="1" noChangeArrowheads="1"/>
          </p:cNvSpPr>
          <p:nvPr>
            <p:ph type="dt" sz="half" idx="10"/>
          </p:nvPr>
        </p:nvSpPr>
        <p:spPr>
          <a:ln/>
        </p:spPr>
        <p:txBody>
          <a:bodyPr/>
          <a:lstStyle>
            <a:lvl1pPr>
              <a:defRPr/>
            </a:lvl1pPr>
          </a:lstStyle>
          <a:p>
            <a:pPr>
              <a:defRPr/>
            </a:pPr>
            <a:fld id="{B5543E1F-ED5C-4634-9573-6FD261A66730}" type="datetime1">
              <a:rPr lang="en-US" altLang="pt-PT"/>
              <a:pPr>
                <a:defRPr/>
              </a:pPr>
              <a:t>5/22/2015</a:t>
            </a:fld>
            <a:endParaRPr lang="en-US" altLang="pt-PT"/>
          </a:p>
        </p:txBody>
      </p:sp>
      <p:sp>
        <p:nvSpPr>
          <p:cNvPr id="8" name="Rectangle 5"/>
          <p:cNvSpPr>
            <a:spLocks noGrp="1" noChangeArrowheads="1"/>
          </p:cNvSpPr>
          <p:nvPr>
            <p:ph type="ftr" sz="quarter" idx="11"/>
          </p:nvPr>
        </p:nvSpPr>
        <p:spPr>
          <a:ln/>
        </p:spPr>
        <p:txBody>
          <a:bodyPr/>
          <a:lstStyle>
            <a:lvl1pPr>
              <a:defRPr/>
            </a:lvl1pPr>
          </a:lstStyle>
          <a:p>
            <a:pPr>
              <a:defRPr/>
            </a:pPr>
            <a:r>
              <a:rPr lang="en-US" altLang="pt-PT"/>
              <a:t>Virgínia Ferreira CES/FEUC</a:t>
            </a:r>
          </a:p>
        </p:txBody>
      </p:sp>
      <p:sp>
        <p:nvSpPr>
          <p:cNvPr id="9" name="Rectangle 6"/>
          <p:cNvSpPr>
            <a:spLocks noGrp="1" noChangeArrowheads="1"/>
          </p:cNvSpPr>
          <p:nvPr>
            <p:ph type="sldNum" sz="quarter" idx="12"/>
          </p:nvPr>
        </p:nvSpPr>
        <p:spPr>
          <a:ln/>
        </p:spPr>
        <p:txBody>
          <a:bodyPr/>
          <a:lstStyle>
            <a:lvl1pPr>
              <a:defRPr/>
            </a:lvl1pPr>
          </a:lstStyle>
          <a:p>
            <a:pPr>
              <a:defRPr/>
            </a:pPr>
            <a:fld id="{C64C2A39-DFA7-40A5-ADC2-D0F3E6B83900}" type="slidenum">
              <a:rPr lang="en-US" altLang="pt-PT"/>
              <a:pPr>
                <a:defRPr/>
              </a:pPr>
              <a:t>‹nº›</a:t>
            </a:fld>
            <a:r>
              <a:rPr lang="en-US" altLang="pt-PT"/>
              <a:t>/15</a:t>
            </a:r>
          </a:p>
        </p:txBody>
      </p:sp>
    </p:spTree>
    <p:extLst>
      <p:ext uri="{BB962C8B-B14F-4D97-AF65-F5344CB8AC3E}">
        <p14:creationId xmlns:p14="http://schemas.microsoft.com/office/powerpoint/2010/main" val="1147672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Rectangle 4"/>
          <p:cNvSpPr>
            <a:spLocks noGrp="1" noChangeArrowheads="1"/>
          </p:cNvSpPr>
          <p:nvPr>
            <p:ph type="dt" sz="half" idx="10"/>
          </p:nvPr>
        </p:nvSpPr>
        <p:spPr>
          <a:ln/>
        </p:spPr>
        <p:txBody>
          <a:bodyPr/>
          <a:lstStyle>
            <a:lvl1pPr>
              <a:defRPr/>
            </a:lvl1pPr>
          </a:lstStyle>
          <a:p>
            <a:pPr>
              <a:defRPr/>
            </a:pPr>
            <a:fld id="{85064587-5DAB-42FE-BC3D-9D67E0F8DD9A}" type="datetime1">
              <a:rPr lang="en-US" altLang="pt-PT"/>
              <a:pPr>
                <a:defRPr/>
              </a:pPr>
              <a:t>5/22/2015</a:t>
            </a:fld>
            <a:endParaRPr lang="en-US" altLang="pt-PT"/>
          </a:p>
        </p:txBody>
      </p:sp>
      <p:sp>
        <p:nvSpPr>
          <p:cNvPr id="4" name="Rectangle 5"/>
          <p:cNvSpPr>
            <a:spLocks noGrp="1" noChangeArrowheads="1"/>
          </p:cNvSpPr>
          <p:nvPr>
            <p:ph type="ftr" sz="quarter" idx="11"/>
          </p:nvPr>
        </p:nvSpPr>
        <p:spPr>
          <a:ln/>
        </p:spPr>
        <p:txBody>
          <a:bodyPr/>
          <a:lstStyle>
            <a:lvl1pPr>
              <a:defRPr/>
            </a:lvl1pPr>
          </a:lstStyle>
          <a:p>
            <a:pPr>
              <a:defRPr/>
            </a:pPr>
            <a:r>
              <a:rPr lang="en-US" altLang="pt-PT"/>
              <a:t>Virgínia Ferreira CES/FEUC</a:t>
            </a:r>
          </a:p>
        </p:txBody>
      </p:sp>
      <p:sp>
        <p:nvSpPr>
          <p:cNvPr id="5" name="Rectangle 6"/>
          <p:cNvSpPr>
            <a:spLocks noGrp="1" noChangeArrowheads="1"/>
          </p:cNvSpPr>
          <p:nvPr>
            <p:ph type="sldNum" sz="quarter" idx="12"/>
          </p:nvPr>
        </p:nvSpPr>
        <p:spPr>
          <a:ln/>
        </p:spPr>
        <p:txBody>
          <a:bodyPr/>
          <a:lstStyle>
            <a:lvl1pPr>
              <a:defRPr/>
            </a:lvl1pPr>
          </a:lstStyle>
          <a:p>
            <a:pPr>
              <a:defRPr/>
            </a:pPr>
            <a:fld id="{7A0FC7E7-AD8D-47C9-86EF-D55801E86290}" type="slidenum">
              <a:rPr lang="en-US" altLang="pt-PT"/>
              <a:pPr>
                <a:defRPr/>
              </a:pPr>
              <a:t>‹nº›</a:t>
            </a:fld>
            <a:r>
              <a:rPr lang="en-US" altLang="pt-PT"/>
              <a:t>/15</a:t>
            </a:r>
          </a:p>
        </p:txBody>
      </p:sp>
    </p:spTree>
    <p:extLst>
      <p:ext uri="{BB962C8B-B14F-4D97-AF65-F5344CB8AC3E}">
        <p14:creationId xmlns:p14="http://schemas.microsoft.com/office/powerpoint/2010/main" val="793162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F3DA389B-B2E4-43C2-BDF8-6DAD7389D631}" type="datetime1">
              <a:rPr lang="en-US" altLang="pt-PT"/>
              <a:pPr>
                <a:defRPr/>
              </a:pPr>
              <a:t>5/22/2015</a:t>
            </a:fld>
            <a:endParaRPr lang="en-US" altLang="pt-PT"/>
          </a:p>
        </p:txBody>
      </p:sp>
      <p:sp>
        <p:nvSpPr>
          <p:cNvPr id="3" name="Rectangle 5"/>
          <p:cNvSpPr>
            <a:spLocks noGrp="1" noChangeArrowheads="1"/>
          </p:cNvSpPr>
          <p:nvPr>
            <p:ph type="ftr" sz="quarter" idx="11"/>
          </p:nvPr>
        </p:nvSpPr>
        <p:spPr>
          <a:ln/>
        </p:spPr>
        <p:txBody>
          <a:bodyPr/>
          <a:lstStyle>
            <a:lvl1pPr>
              <a:defRPr/>
            </a:lvl1pPr>
          </a:lstStyle>
          <a:p>
            <a:pPr>
              <a:defRPr/>
            </a:pPr>
            <a:r>
              <a:rPr lang="en-US" altLang="pt-PT"/>
              <a:t>Virgínia Ferreira CES/FEUC</a:t>
            </a:r>
          </a:p>
        </p:txBody>
      </p:sp>
      <p:sp>
        <p:nvSpPr>
          <p:cNvPr id="4" name="Rectangle 6"/>
          <p:cNvSpPr>
            <a:spLocks noGrp="1" noChangeArrowheads="1"/>
          </p:cNvSpPr>
          <p:nvPr>
            <p:ph type="sldNum" sz="quarter" idx="12"/>
          </p:nvPr>
        </p:nvSpPr>
        <p:spPr>
          <a:ln/>
        </p:spPr>
        <p:txBody>
          <a:bodyPr/>
          <a:lstStyle>
            <a:lvl1pPr>
              <a:defRPr/>
            </a:lvl1pPr>
          </a:lstStyle>
          <a:p>
            <a:pPr>
              <a:defRPr/>
            </a:pPr>
            <a:fld id="{30E0164B-E49A-4D27-8D2B-E9AC8D694BCC}" type="slidenum">
              <a:rPr lang="en-US" altLang="pt-PT"/>
              <a:pPr>
                <a:defRPr/>
              </a:pPr>
              <a:t>‹nº›</a:t>
            </a:fld>
            <a:r>
              <a:rPr lang="en-US" altLang="pt-PT"/>
              <a:t>/15</a:t>
            </a:r>
          </a:p>
        </p:txBody>
      </p:sp>
    </p:spTree>
    <p:extLst>
      <p:ext uri="{BB962C8B-B14F-4D97-AF65-F5344CB8AC3E}">
        <p14:creationId xmlns:p14="http://schemas.microsoft.com/office/powerpoint/2010/main" val="1467855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lstStyle>
            <a:lvl1pPr algn="l">
              <a:defRPr sz="2000" b="1"/>
            </a:lvl1pPr>
          </a:lstStyle>
          <a:p>
            <a:r>
              <a:rPr lang="pt-PT" smtClean="0"/>
              <a:t>Clique para editar o estilo</a:t>
            </a:r>
            <a:endParaRPr lang="pt-PT"/>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Rectangle 4"/>
          <p:cNvSpPr>
            <a:spLocks noGrp="1" noChangeArrowheads="1"/>
          </p:cNvSpPr>
          <p:nvPr>
            <p:ph type="dt" sz="half" idx="10"/>
          </p:nvPr>
        </p:nvSpPr>
        <p:spPr>
          <a:ln/>
        </p:spPr>
        <p:txBody>
          <a:bodyPr/>
          <a:lstStyle>
            <a:lvl1pPr>
              <a:defRPr/>
            </a:lvl1pPr>
          </a:lstStyle>
          <a:p>
            <a:pPr>
              <a:defRPr/>
            </a:pPr>
            <a:fld id="{5964E6C5-FB18-4B77-B815-9CA5AAA80FDE}" type="datetime1">
              <a:rPr lang="en-US" altLang="pt-PT"/>
              <a:pPr>
                <a:defRPr/>
              </a:pPr>
              <a:t>5/22/2015</a:t>
            </a:fld>
            <a:endParaRPr lang="en-US" altLang="pt-PT"/>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pt-PT"/>
              <a:t>Virgínia Ferreira CES/FEUC</a:t>
            </a:r>
          </a:p>
        </p:txBody>
      </p:sp>
      <p:sp>
        <p:nvSpPr>
          <p:cNvPr id="7" name="Rectangle 6"/>
          <p:cNvSpPr>
            <a:spLocks noGrp="1" noChangeArrowheads="1"/>
          </p:cNvSpPr>
          <p:nvPr>
            <p:ph type="sldNum" sz="quarter" idx="12"/>
          </p:nvPr>
        </p:nvSpPr>
        <p:spPr>
          <a:ln/>
        </p:spPr>
        <p:txBody>
          <a:bodyPr/>
          <a:lstStyle>
            <a:lvl1pPr>
              <a:defRPr/>
            </a:lvl1pPr>
          </a:lstStyle>
          <a:p>
            <a:pPr>
              <a:defRPr/>
            </a:pPr>
            <a:fld id="{983FD4DC-633A-4D9B-A5D5-B03F8D5C5574}" type="slidenum">
              <a:rPr lang="en-US" altLang="pt-PT"/>
              <a:pPr>
                <a:defRPr/>
              </a:pPr>
              <a:t>‹nº›</a:t>
            </a:fld>
            <a:r>
              <a:rPr lang="en-US" altLang="pt-PT"/>
              <a:t>/15</a:t>
            </a:r>
          </a:p>
        </p:txBody>
      </p:sp>
    </p:spTree>
    <p:extLst>
      <p:ext uri="{BB962C8B-B14F-4D97-AF65-F5344CB8AC3E}">
        <p14:creationId xmlns:p14="http://schemas.microsoft.com/office/powerpoint/2010/main" val="3578911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lstStyle>
            <a:lvl1pPr algn="l">
              <a:defRPr sz="2000" b="1"/>
            </a:lvl1pPr>
          </a:lstStyle>
          <a:p>
            <a:r>
              <a:rPr lang="pt-PT" smtClean="0"/>
              <a:t>Clique para editar o estilo</a:t>
            </a:r>
            <a:endParaRPr lang="pt-PT"/>
          </a:p>
        </p:txBody>
      </p:sp>
      <p:sp>
        <p:nvSpPr>
          <p:cNvPr id="3" name="Marcador de Posição d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PT" noProof="0" smtClean="0"/>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Rectangle 4"/>
          <p:cNvSpPr>
            <a:spLocks noGrp="1" noChangeArrowheads="1"/>
          </p:cNvSpPr>
          <p:nvPr>
            <p:ph type="dt" sz="half" idx="10"/>
          </p:nvPr>
        </p:nvSpPr>
        <p:spPr>
          <a:ln/>
        </p:spPr>
        <p:txBody>
          <a:bodyPr/>
          <a:lstStyle>
            <a:lvl1pPr>
              <a:defRPr/>
            </a:lvl1pPr>
          </a:lstStyle>
          <a:p>
            <a:pPr>
              <a:defRPr/>
            </a:pPr>
            <a:fld id="{E834F58C-58FC-4A40-92B4-31CC3BA00C44}" type="datetime1">
              <a:rPr lang="en-US" altLang="pt-PT"/>
              <a:pPr>
                <a:defRPr/>
              </a:pPr>
              <a:t>5/22/2015</a:t>
            </a:fld>
            <a:endParaRPr lang="en-US" altLang="pt-PT"/>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pt-PT"/>
              <a:t>Virgínia Ferreira CES/FEUC</a:t>
            </a:r>
          </a:p>
        </p:txBody>
      </p:sp>
      <p:sp>
        <p:nvSpPr>
          <p:cNvPr id="7" name="Rectangle 6"/>
          <p:cNvSpPr>
            <a:spLocks noGrp="1" noChangeArrowheads="1"/>
          </p:cNvSpPr>
          <p:nvPr>
            <p:ph type="sldNum" sz="quarter" idx="12"/>
          </p:nvPr>
        </p:nvSpPr>
        <p:spPr>
          <a:ln/>
        </p:spPr>
        <p:txBody>
          <a:bodyPr/>
          <a:lstStyle>
            <a:lvl1pPr>
              <a:defRPr/>
            </a:lvl1pPr>
          </a:lstStyle>
          <a:p>
            <a:pPr>
              <a:defRPr/>
            </a:pPr>
            <a:fld id="{853C9D59-2CB2-41AE-8461-FA8B1690FA9A}" type="slidenum">
              <a:rPr lang="en-US" altLang="pt-PT"/>
              <a:pPr>
                <a:defRPr/>
              </a:pPr>
              <a:t>‹nº›</a:t>
            </a:fld>
            <a:r>
              <a:rPr lang="en-US" altLang="pt-PT"/>
              <a:t>/15</a:t>
            </a:r>
          </a:p>
        </p:txBody>
      </p:sp>
    </p:spTree>
    <p:extLst>
      <p:ext uri="{BB962C8B-B14F-4D97-AF65-F5344CB8AC3E}">
        <p14:creationId xmlns:p14="http://schemas.microsoft.com/office/powerpoint/2010/main" val="1280937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0" descr="whm_pg2NEW"/>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76200"/>
            <a:ext cx="6781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pt-PT" smtClean="0"/>
              <a:t>Clique para editar o estilo do título</a:t>
            </a:r>
          </a:p>
        </p:txBody>
      </p:sp>
      <p:sp>
        <p:nvSpPr>
          <p:cNvPr id="1028" name="Rectangle 3"/>
          <p:cNvSpPr>
            <a:spLocks noGrp="1" noChangeArrowheads="1"/>
          </p:cNvSpPr>
          <p:nvPr>
            <p:ph type="body" idx="1"/>
          </p:nvPr>
        </p:nvSpPr>
        <p:spPr bwMode="auto">
          <a:xfrm>
            <a:off x="457200" y="1219200"/>
            <a:ext cx="8229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pt-PT" smtClean="0"/>
              <a:t>Clique para editar os estilos de texto do modelo global</a:t>
            </a:r>
          </a:p>
          <a:p>
            <a:pPr lvl="1"/>
            <a:r>
              <a:rPr lang="en-US" altLang="pt-PT" smtClean="0"/>
              <a:t>Segundo nível</a:t>
            </a:r>
          </a:p>
          <a:p>
            <a:pPr lvl="2"/>
            <a:r>
              <a:rPr lang="en-US" altLang="pt-PT" smtClean="0"/>
              <a:t>Terceiro nível</a:t>
            </a:r>
          </a:p>
          <a:p>
            <a:pPr lvl="3"/>
            <a:r>
              <a:rPr lang="en-US" altLang="pt-PT" smtClean="0"/>
              <a:t>Quarto nível</a:t>
            </a:r>
          </a:p>
          <a:p>
            <a:pPr lvl="4"/>
            <a:r>
              <a:rPr lang="en-US" altLang="pt-PT" smtClean="0"/>
              <a:t>Quinto nível</a:t>
            </a:r>
          </a:p>
        </p:txBody>
      </p:sp>
      <p:sp>
        <p:nvSpPr>
          <p:cNvPr id="24580"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a:defRPr kumimoji="1" sz="1400">
                <a:solidFill>
                  <a:srgbClr val="660066"/>
                </a:solidFill>
                <a:latin typeface="Verdana" pitchFamily="34" charset="0"/>
              </a:defRPr>
            </a:lvl1pPr>
          </a:lstStyle>
          <a:p>
            <a:pPr>
              <a:defRPr/>
            </a:pPr>
            <a:fld id="{AE2CDBB5-C15F-48F7-BA0D-801D452DFAD5}" type="datetime1">
              <a:rPr lang="en-US" altLang="pt-PT"/>
              <a:pPr>
                <a:defRPr/>
              </a:pPr>
              <a:t>5/22/2015</a:t>
            </a:fld>
            <a:endParaRPr lang="en-US" altLang="pt-PT"/>
          </a:p>
        </p:txBody>
      </p:sp>
      <p:sp>
        <p:nvSpPr>
          <p:cNvPr id="24581"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kumimoji="1" sz="1600">
                <a:solidFill>
                  <a:srgbClr val="660066"/>
                </a:solidFill>
                <a:latin typeface="Verdana" pitchFamily="34" charset="0"/>
              </a:defRPr>
            </a:lvl1pPr>
          </a:lstStyle>
          <a:p>
            <a:pPr>
              <a:defRPr/>
            </a:pPr>
            <a:r>
              <a:rPr lang="en-US" altLang="pt-PT"/>
              <a:t>Virgínia Ferreira CES/FEUC</a:t>
            </a:r>
          </a:p>
        </p:txBody>
      </p:sp>
      <p:sp>
        <p:nvSpPr>
          <p:cNvPr id="24582"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kumimoji="1" sz="1600">
                <a:solidFill>
                  <a:srgbClr val="660066"/>
                </a:solidFill>
                <a:latin typeface="Verdana" pitchFamily="34" charset="0"/>
              </a:defRPr>
            </a:lvl1pPr>
          </a:lstStyle>
          <a:p>
            <a:pPr>
              <a:defRPr/>
            </a:pPr>
            <a:fld id="{FCD274E8-4879-4E94-B6C6-F39074F05FD9}" type="slidenum">
              <a:rPr lang="en-US" altLang="pt-PT"/>
              <a:pPr>
                <a:defRPr/>
              </a:pPr>
              <a:t>‹nº›</a:t>
            </a:fld>
            <a:r>
              <a:rPr lang="en-US" altLang="pt-PT"/>
              <a:t>/15</a:t>
            </a:r>
          </a:p>
        </p:txBody>
      </p:sp>
    </p:spTree>
  </p:cSld>
  <p:clrMap bg1="lt1" tx1="dk1" bg2="lt2" tx2="dk2" accent1="accent1" accent2="accent2" accent3="accent3" accent4="accent4" accent5="accent5" accent6="accent6" hlink="hlink" folHlink="folHlink"/>
  <p:sldLayoutIdLst>
    <p:sldLayoutId id="2147483713"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iming>
    <p:tnLst>
      <p:par>
        <p:cTn id="1" dur="indefinite" restart="never" nodeType="tmRoot"/>
      </p:par>
    </p:tnLst>
  </p:timing>
  <p:hf hdr="0"/>
  <p:txStyles>
    <p:titleStyle>
      <a:lvl1pPr algn="l" rtl="0" eaLnBrk="0" fontAlgn="base" hangingPunct="0">
        <a:spcBef>
          <a:spcPct val="0"/>
        </a:spcBef>
        <a:spcAft>
          <a:spcPct val="0"/>
        </a:spcAft>
        <a:defRPr sz="3600">
          <a:solidFill>
            <a:srgbClr val="006666"/>
          </a:solidFill>
          <a:latin typeface="+mj-lt"/>
          <a:ea typeface="+mj-ea"/>
          <a:cs typeface="+mj-cs"/>
        </a:defRPr>
      </a:lvl1pPr>
      <a:lvl2pPr algn="l" rtl="0" eaLnBrk="0" fontAlgn="base" hangingPunct="0">
        <a:spcBef>
          <a:spcPct val="0"/>
        </a:spcBef>
        <a:spcAft>
          <a:spcPct val="0"/>
        </a:spcAft>
        <a:defRPr sz="3600">
          <a:solidFill>
            <a:srgbClr val="006666"/>
          </a:solidFill>
          <a:latin typeface="Gill Sans MT" pitchFamily="34" charset="0"/>
        </a:defRPr>
      </a:lvl2pPr>
      <a:lvl3pPr algn="l" rtl="0" eaLnBrk="0" fontAlgn="base" hangingPunct="0">
        <a:spcBef>
          <a:spcPct val="0"/>
        </a:spcBef>
        <a:spcAft>
          <a:spcPct val="0"/>
        </a:spcAft>
        <a:defRPr sz="3600">
          <a:solidFill>
            <a:srgbClr val="006666"/>
          </a:solidFill>
          <a:latin typeface="Gill Sans MT" pitchFamily="34" charset="0"/>
        </a:defRPr>
      </a:lvl3pPr>
      <a:lvl4pPr algn="l" rtl="0" eaLnBrk="0" fontAlgn="base" hangingPunct="0">
        <a:spcBef>
          <a:spcPct val="0"/>
        </a:spcBef>
        <a:spcAft>
          <a:spcPct val="0"/>
        </a:spcAft>
        <a:defRPr sz="3600">
          <a:solidFill>
            <a:srgbClr val="006666"/>
          </a:solidFill>
          <a:latin typeface="Gill Sans MT" pitchFamily="34" charset="0"/>
        </a:defRPr>
      </a:lvl4pPr>
      <a:lvl5pPr algn="l" rtl="0" eaLnBrk="0" fontAlgn="base" hangingPunct="0">
        <a:spcBef>
          <a:spcPct val="0"/>
        </a:spcBef>
        <a:spcAft>
          <a:spcPct val="0"/>
        </a:spcAft>
        <a:defRPr sz="3600">
          <a:solidFill>
            <a:srgbClr val="006666"/>
          </a:solidFill>
          <a:latin typeface="Gill Sans MT" pitchFamily="34" charset="0"/>
        </a:defRPr>
      </a:lvl5pPr>
      <a:lvl6pPr marL="457200" algn="l" rtl="0" fontAlgn="base">
        <a:spcBef>
          <a:spcPct val="0"/>
        </a:spcBef>
        <a:spcAft>
          <a:spcPct val="0"/>
        </a:spcAft>
        <a:defRPr sz="3600">
          <a:solidFill>
            <a:srgbClr val="006666"/>
          </a:solidFill>
          <a:latin typeface="Gill Sans MT" pitchFamily="34" charset="0"/>
        </a:defRPr>
      </a:lvl6pPr>
      <a:lvl7pPr marL="914400" algn="l" rtl="0" fontAlgn="base">
        <a:spcBef>
          <a:spcPct val="0"/>
        </a:spcBef>
        <a:spcAft>
          <a:spcPct val="0"/>
        </a:spcAft>
        <a:defRPr sz="3600">
          <a:solidFill>
            <a:srgbClr val="006666"/>
          </a:solidFill>
          <a:latin typeface="Gill Sans MT" pitchFamily="34" charset="0"/>
        </a:defRPr>
      </a:lvl7pPr>
      <a:lvl8pPr marL="1371600" algn="l" rtl="0" fontAlgn="base">
        <a:spcBef>
          <a:spcPct val="0"/>
        </a:spcBef>
        <a:spcAft>
          <a:spcPct val="0"/>
        </a:spcAft>
        <a:defRPr sz="3600">
          <a:solidFill>
            <a:srgbClr val="006666"/>
          </a:solidFill>
          <a:latin typeface="Gill Sans MT" pitchFamily="34" charset="0"/>
        </a:defRPr>
      </a:lvl8pPr>
      <a:lvl9pPr marL="1828800" algn="l" rtl="0" fontAlgn="base">
        <a:spcBef>
          <a:spcPct val="0"/>
        </a:spcBef>
        <a:spcAft>
          <a:spcPct val="0"/>
        </a:spcAft>
        <a:defRPr sz="3600">
          <a:solidFill>
            <a:srgbClr val="006666"/>
          </a:solidFill>
          <a:latin typeface="Gill Sans MT" pitchFamily="34" charset="0"/>
        </a:defRPr>
      </a:lvl9pPr>
    </p:titleStyle>
    <p:bodyStyle>
      <a:lvl1pPr marL="342900" indent="-342900" algn="l" rtl="0" eaLnBrk="0" fontAlgn="base" hangingPunct="0">
        <a:spcBef>
          <a:spcPct val="20000"/>
        </a:spcBef>
        <a:spcAft>
          <a:spcPct val="0"/>
        </a:spcAft>
        <a:buClr>
          <a:schemeClr val="tx1"/>
        </a:buClr>
        <a:buChar char="•"/>
        <a:defRPr sz="2800" b="1">
          <a:solidFill>
            <a:srgbClr val="660066"/>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400" b="1">
          <a:solidFill>
            <a:srgbClr val="006666"/>
          </a:solidFill>
          <a:latin typeface="+mn-lt"/>
        </a:defRPr>
      </a:lvl2pPr>
      <a:lvl3pPr marL="1143000" indent="-228600" algn="l" rtl="0" eaLnBrk="0" fontAlgn="base" hangingPunct="0">
        <a:spcBef>
          <a:spcPct val="20000"/>
        </a:spcBef>
        <a:spcAft>
          <a:spcPct val="0"/>
        </a:spcAft>
        <a:buClr>
          <a:schemeClr val="tx1"/>
        </a:buClr>
        <a:buChar char="•"/>
        <a:defRPr sz="2400">
          <a:solidFill>
            <a:srgbClr val="990033"/>
          </a:solidFill>
          <a:latin typeface="+mn-lt"/>
        </a:defRPr>
      </a:lvl3pPr>
      <a:lvl4pPr marL="1600200" indent="-228600" algn="l" rtl="0" eaLnBrk="0" fontAlgn="base" hangingPunct="0">
        <a:spcBef>
          <a:spcPct val="20000"/>
        </a:spcBef>
        <a:spcAft>
          <a:spcPct val="0"/>
        </a:spcAft>
        <a:buClr>
          <a:schemeClr val="tx1"/>
        </a:buClr>
        <a:buChar char="•"/>
        <a:defRPr sz="2000">
          <a:solidFill>
            <a:srgbClr val="000000"/>
          </a:solidFill>
          <a:latin typeface="+mn-lt"/>
        </a:defRPr>
      </a:lvl4pPr>
      <a:lvl5pPr marL="2057400" indent="-228600" algn="l" rtl="0" eaLnBrk="0" fontAlgn="base" hangingPunct="0">
        <a:spcBef>
          <a:spcPct val="20000"/>
        </a:spcBef>
        <a:spcAft>
          <a:spcPct val="0"/>
        </a:spcAft>
        <a:buClr>
          <a:schemeClr val="tx1"/>
        </a:buClr>
        <a:buChar char="•"/>
        <a:defRPr sz="2000">
          <a:solidFill>
            <a:srgbClr val="000000"/>
          </a:solidFill>
          <a:latin typeface="+mn-lt"/>
        </a:defRPr>
      </a:lvl5pPr>
      <a:lvl6pPr marL="2514600" indent="-228600" algn="l" rtl="0" fontAlgn="base">
        <a:spcBef>
          <a:spcPct val="20000"/>
        </a:spcBef>
        <a:spcAft>
          <a:spcPct val="0"/>
        </a:spcAft>
        <a:buClr>
          <a:schemeClr val="tx1"/>
        </a:buClr>
        <a:buChar char="•"/>
        <a:defRPr sz="2000">
          <a:solidFill>
            <a:srgbClr val="000000"/>
          </a:solidFill>
          <a:latin typeface="+mn-lt"/>
        </a:defRPr>
      </a:lvl6pPr>
      <a:lvl7pPr marL="2971800" indent="-228600" algn="l" rtl="0" fontAlgn="base">
        <a:spcBef>
          <a:spcPct val="20000"/>
        </a:spcBef>
        <a:spcAft>
          <a:spcPct val="0"/>
        </a:spcAft>
        <a:buClr>
          <a:schemeClr val="tx1"/>
        </a:buClr>
        <a:buChar char="•"/>
        <a:defRPr sz="2000">
          <a:solidFill>
            <a:srgbClr val="000000"/>
          </a:solidFill>
          <a:latin typeface="+mn-lt"/>
        </a:defRPr>
      </a:lvl7pPr>
      <a:lvl8pPr marL="3429000" indent="-228600" algn="l" rtl="0" fontAlgn="base">
        <a:spcBef>
          <a:spcPct val="20000"/>
        </a:spcBef>
        <a:spcAft>
          <a:spcPct val="0"/>
        </a:spcAft>
        <a:buClr>
          <a:schemeClr val="tx1"/>
        </a:buClr>
        <a:buChar char="•"/>
        <a:defRPr sz="2000">
          <a:solidFill>
            <a:srgbClr val="000000"/>
          </a:solidFill>
          <a:latin typeface="+mn-lt"/>
        </a:defRPr>
      </a:lvl8pPr>
      <a:lvl9pPr marL="3886200" indent="-228600" algn="l" rtl="0" fontAlgn="base">
        <a:spcBef>
          <a:spcPct val="20000"/>
        </a:spcBef>
        <a:spcAft>
          <a:spcPct val="0"/>
        </a:spcAft>
        <a:buClr>
          <a:schemeClr val="tx1"/>
        </a:buClr>
        <a:buChar char="•"/>
        <a:defRPr sz="2000">
          <a:solidFill>
            <a:srgbClr val="000000"/>
          </a:solidFill>
          <a:latin typeface="+mn-lt"/>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1628775"/>
            <a:ext cx="9144000" cy="3284538"/>
          </a:xfrm>
        </p:spPr>
        <p:txBody>
          <a:bodyPr/>
          <a:lstStyle/>
          <a:p>
            <a:r>
              <a:rPr lang="pt-PT" altLang="pt-PT" sz="4400" b="1" smtClean="0"/>
              <a:t/>
            </a:r>
            <a:br>
              <a:rPr lang="pt-PT" altLang="pt-PT" sz="4400" b="1" smtClean="0"/>
            </a:br>
            <a:r>
              <a:rPr lang="pt-PT" altLang="pt-PT" sz="3600" smtClean="0"/>
              <a:t/>
            </a:r>
            <a:br>
              <a:rPr lang="pt-PT" altLang="pt-PT" sz="3600" smtClean="0"/>
            </a:br>
            <a:r>
              <a:rPr lang="pt-PT" altLang="pt-PT" sz="3600" smtClean="0"/>
              <a:t> </a:t>
            </a:r>
            <a:br>
              <a:rPr lang="pt-PT" altLang="pt-PT" sz="3600" smtClean="0"/>
            </a:br>
            <a:r>
              <a:rPr lang="pt-PT" altLang="pt-PT" sz="3600" smtClean="0"/>
              <a:t/>
            </a:r>
            <a:br>
              <a:rPr lang="pt-PT" altLang="pt-PT" sz="3600" smtClean="0"/>
            </a:br>
            <a:r>
              <a:rPr lang="pt-PT" altLang="pt-PT" sz="3600" smtClean="0"/>
              <a:t/>
            </a:r>
            <a:br>
              <a:rPr lang="pt-PT" altLang="pt-PT" sz="3600" smtClean="0"/>
            </a:br>
            <a:r>
              <a:rPr lang="pt-PT" altLang="pt-PT" sz="3600" b="1" smtClean="0"/>
              <a:t>EMGF - burocratização sem profissionalização? </a:t>
            </a:r>
            <a:br>
              <a:rPr lang="pt-PT" altLang="pt-PT" sz="3600" b="1" smtClean="0"/>
            </a:br>
            <a:r>
              <a:rPr lang="pt-PT" altLang="pt-PT" sz="3600" smtClean="0"/>
              <a:t> </a:t>
            </a:r>
            <a:br>
              <a:rPr lang="pt-PT" altLang="pt-PT" sz="3600" smtClean="0"/>
            </a:br>
            <a:r>
              <a:rPr lang="pt-PT" altLang="pt-PT" sz="3600" b="1" smtClean="0"/>
              <a:t>Virgínia Ferreira</a:t>
            </a:r>
            <a:r>
              <a:rPr lang="pt-PT" altLang="pt-PT" sz="2400" smtClean="0"/>
              <a:t/>
            </a:r>
            <a:br>
              <a:rPr lang="pt-PT" altLang="pt-PT" sz="2400" smtClean="0"/>
            </a:br>
            <a:r>
              <a:rPr lang="pt-PT" altLang="pt-PT" sz="2400" smtClean="0"/>
              <a:t>Conf. </a:t>
            </a:r>
            <a:r>
              <a:rPr lang="pt-PT" altLang="pt-PT" sz="2400" b="1" i="1" smtClean="0"/>
              <a:t>Género, Ciência e Universidade - </a:t>
            </a:r>
            <a:r>
              <a:rPr lang="pt-PT" altLang="pt-PT" sz="2400" b="1" smtClean="0"/>
              <a:t>III Aniversário CIEG </a:t>
            </a:r>
            <a:r>
              <a:rPr lang="pt-PT" altLang="pt-PT" sz="3600" b="1" smtClean="0"/>
              <a:t/>
            </a:r>
            <a:br>
              <a:rPr lang="pt-PT" altLang="pt-PT" sz="3600" b="1" smtClean="0"/>
            </a:br>
            <a:r>
              <a:rPr lang="pt-PT" altLang="pt-PT" sz="2400" b="1" smtClean="0"/>
              <a:t>ISCSP – 21 de maio 2015</a:t>
            </a:r>
            <a:endParaRPr lang="en-US" altLang="pt-PT" sz="3600" b="1" smtClean="0"/>
          </a:p>
        </p:txBody>
      </p:sp>
      <p:pic>
        <p:nvPicPr>
          <p:cNvPr id="3075" name="Picture 13" descr="header_C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5588" cy="159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6" descr="FEU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5163" y="431800"/>
            <a:ext cx="5761037"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ítulo 1"/>
          <p:cNvSpPr>
            <a:spLocks noGrp="1"/>
          </p:cNvSpPr>
          <p:nvPr>
            <p:ph type="title"/>
          </p:nvPr>
        </p:nvSpPr>
        <p:spPr>
          <a:xfrm>
            <a:off x="457200" y="76200"/>
            <a:ext cx="8218488" cy="1066800"/>
          </a:xfrm>
        </p:spPr>
        <p:txBody>
          <a:bodyPr/>
          <a:lstStyle/>
          <a:p>
            <a:r>
              <a:rPr lang="pt-PT" altLang="pt-PT" smtClean="0"/>
              <a:t>Nova Gestão das Universidades (cont.) </a:t>
            </a:r>
          </a:p>
        </p:txBody>
      </p:sp>
      <p:sp>
        <p:nvSpPr>
          <p:cNvPr id="12291" name="Marcador de Posição de Conteúdo 2"/>
          <p:cNvSpPr>
            <a:spLocks noGrp="1"/>
          </p:cNvSpPr>
          <p:nvPr>
            <p:ph idx="1"/>
          </p:nvPr>
        </p:nvSpPr>
        <p:spPr>
          <a:xfrm>
            <a:off x="457200" y="1219200"/>
            <a:ext cx="8686800" cy="4724400"/>
          </a:xfrm>
        </p:spPr>
        <p:txBody>
          <a:bodyPr/>
          <a:lstStyle/>
          <a:p>
            <a:r>
              <a:rPr lang="pt-PT" altLang="pt-PT" smtClean="0"/>
              <a:t>O crescente afastamento dos/as jovens da política leva à rejeição de qualquer rótulo político, incluindo o de feministas</a:t>
            </a:r>
          </a:p>
          <a:p>
            <a:r>
              <a:rPr lang="pt-PT" altLang="pt-PT" smtClean="0"/>
              <a:t>Qual Fénix, renasce das suas cinzas o mito na objetividade do conhecimento científico – os EMGF são vistos como tendo uma agenda política (não académica) e, portanto, não merecedora de ter um lugar no curriculum da Universidade de Excelência.</a:t>
            </a:r>
          </a:p>
          <a:p>
            <a:r>
              <a:rPr lang="pt-PT" altLang="pt-PT" smtClean="0"/>
              <a:t>Os cortes orçamentais levam as administrações a reforçar os laços com o exterior (setor político /econ.) de quem depende o financiamento</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ítulo 1"/>
          <p:cNvSpPr>
            <a:spLocks noGrp="1"/>
          </p:cNvSpPr>
          <p:nvPr>
            <p:ph type="title"/>
          </p:nvPr>
        </p:nvSpPr>
        <p:spPr/>
        <p:txBody>
          <a:bodyPr/>
          <a:lstStyle/>
          <a:p>
            <a:r>
              <a:rPr lang="pt-PT" altLang="pt-PT" smtClean="0"/>
              <a:t>Nova gestão das universidades</a:t>
            </a:r>
          </a:p>
        </p:txBody>
      </p:sp>
      <p:sp>
        <p:nvSpPr>
          <p:cNvPr id="13315" name="Marcador de Posição de Conteúdo 2"/>
          <p:cNvSpPr>
            <a:spLocks noGrp="1"/>
          </p:cNvSpPr>
          <p:nvPr>
            <p:ph idx="1"/>
          </p:nvPr>
        </p:nvSpPr>
        <p:spPr>
          <a:xfrm>
            <a:off x="457200" y="1219200"/>
            <a:ext cx="8686800" cy="4724400"/>
          </a:xfrm>
        </p:spPr>
        <p:txBody>
          <a:bodyPr/>
          <a:lstStyle/>
          <a:p>
            <a:r>
              <a:rPr lang="pt-PT" altLang="pt-PT" b="0" smtClean="0"/>
              <a:t>Turbulência para as CS e H – sem empregabilidade.</a:t>
            </a:r>
          </a:p>
          <a:p>
            <a:r>
              <a:rPr lang="pt-PT" altLang="pt-PT" b="0" smtClean="0"/>
              <a:t>EMGF sofrem os efeitos negativos de múltiplas tendên-cias que se observam na ciência e na investigação.</a:t>
            </a:r>
          </a:p>
          <a:p>
            <a:r>
              <a:rPr lang="pt-PT" altLang="pt-PT" b="0" smtClean="0"/>
              <a:t>Erosão da legitimidade epistemológica do conhecimento que difunde, em face, da progressiva assunção, por vezes meramente cosmética, do conhecimento produzi-do sobre género nas áreas disciplinares tradicionais.  </a:t>
            </a:r>
          </a:p>
          <a:p>
            <a:r>
              <a:rPr lang="pt-PT" altLang="pt-PT" b="0" smtClean="0"/>
              <a:t>A hiperespecialização e o entrincheiramento disciplinar como defesa das ameaças representadas pelos critérios de “mérito” e as novas métricas bibliográficas com que se pretende “medir” o desempenho da atividade científica.</a:t>
            </a:r>
          </a:p>
        </p:txBody>
      </p:sp>
      <p:sp>
        <p:nvSpPr>
          <p:cNvPr id="13316" name="Marcador de Posição da Data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74324F56-C36C-47CC-AD94-E2BB69C0BD83}" type="datetime1">
              <a:rPr lang="en-US" altLang="pt-PT" sz="1400" smtClean="0">
                <a:solidFill>
                  <a:srgbClr val="660066"/>
                </a:solidFill>
                <a:latin typeface="Verdana" pitchFamily="34" charset="0"/>
              </a:rPr>
              <a:pPr eaLnBrk="1" hangingPunct="1"/>
              <a:t>5/22/2015</a:t>
            </a:fld>
            <a:endParaRPr lang="en-US" altLang="pt-PT" sz="1400" smtClean="0">
              <a:solidFill>
                <a:srgbClr val="660066"/>
              </a:solidFill>
              <a:latin typeface="Verdana" pitchFamily="34" charset="0"/>
            </a:endParaRPr>
          </a:p>
        </p:txBody>
      </p:sp>
      <p:sp>
        <p:nvSpPr>
          <p:cNvPr id="13317" name="Marcador de Posição do Rodapé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r>
              <a:rPr lang="en-US" altLang="pt-PT" sz="1600" smtClean="0">
                <a:solidFill>
                  <a:srgbClr val="660066"/>
                </a:solidFill>
                <a:latin typeface="Verdana" pitchFamily="34" charset="0"/>
              </a:rPr>
              <a:t>Virgínia Ferreira CES/FEUC</a:t>
            </a:r>
          </a:p>
        </p:txBody>
      </p:sp>
      <p:sp>
        <p:nvSpPr>
          <p:cNvPr id="13318" name="Marcador de Posição do Número do Diapositivo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8DD4ACF9-6FAD-482E-94E7-1B16A1C04D02}" type="slidenum">
              <a:rPr lang="en-US" altLang="pt-PT" sz="1600" smtClean="0">
                <a:solidFill>
                  <a:srgbClr val="660066"/>
                </a:solidFill>
                <a:latin typeface="Verdana" pitchFamily="34" charset="0"/>
              </a:rPr>
              <a:pPr eaLnBrk="1" hangingPunct="1"/>
              <a:t>11</a:t>
            </a:fld>
            <a:r>
              <a:rPr lang="en-US" altLang="pt-PT" sz="1600" smtClean="0">
                <a:solidFill>
                  <a:srgbClr val="660066"/>
                </a:solidFill>
                <a:latin typeface="Verdana" pitchFamily="34" charset="0"/>
              </a:rPr>
              <a:t>/15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ítulo 1"/>
          <p:cNvSpPr>
            <a:spLocks noGrp="1"/>
          </p:cNvSpPr>
          <p:nvPr>
            <p:ph type="title"/>
          </p:nvPr>
        </p:nvSpPr>
        <p:spPr>
          <a:xfrm>
            <a:off x="457200" y="76200"/>
            <a:ext cx="8147050" cy="1066800"/>
          </a:xfrm>
        </p:spPr>
        <p:txBody>
          <a:bodyPr/>
          <a:lstStyle/>
          <a:p>
            <a:r>
              <a:rPr lang="pt-PT" altLang="pt-PT" smtClean="0"/>
              <a:t>The impossibility of Women’s studies</a:t>
            </a:r>
          </a:p>
        </p:txBody>
      </p:sp>
      <p:sp>
        <p:nvSpPr>
          <p:cNvPr id="14339" name="Marcador de Posição de Conteúdo 2"/>
          <p:cNvSpPr>
            <a:spLocks noGrp="1"/>
          </p:cNvSpPr>
          <p:nvPr>
            <p:ph idx="1"/>
          </p:nvPr>
        </p:nvSpPr>
        <p:spPr>
          <a:xfrm>
            <a:off x="457200" y="1219200"/>
            <a:ext cx="8686800" cy="4724400"/>
          </a:xfrm>
        </p:spPr>
        <p:txBody>
          <a:bodyPr/>
          <a:lstStyle/>
          <a:p>
            <a:r>
              <a:rPr lang="pt-PT" altLang="pt-PT" smtClean="0"/>
              <a:t>Com este título, escreveu, no final dos anos 90, Wendy Brown um texto no qual defendeu que “o ímpeto que levou ao lançamento dos EM – a necessidade de pôr um fim à exclusão das mulheres enquanto objetos de conhecimento – está agora esgotado, deixando um rasto de confusão e incoerência, Ela toma a proliferação de categorias de mulheres – em função da raça, etnicidade, filiação religiosa e preferência sexual - como a evidência para os limites de “qualquer campo organizado em função da identidade social e não por tipo de investigação”. </a:t>
            </a:r>
          </a:p>
        </p:txBody>
      </p:sp>
      <p:sp>
        <p:nvSpPr>
          <p:cNvPr id="14340" name="Marcador de Posição da Data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EFF272CC-A514-4ABC-A2A4-019B44467F81}" type="datetime1">
              <a:rPr lang="en-US" altLang="pt-PT" sz="1400" smtClean="0">
                <a:solidFill>
                  <a:srgbClr val="660066"/>
                </a:solidFill>
                <a:latin typeface="Verdana" pitchFamily="34" charset="0"/>
              </a:rPr>
              <a:pPr eaLnBrk="1" hangingPunct="1"/>
              <a:t>5/22/2015</a:t>
            </a:fld>
            <a:endParaRPr lang="en-US" altLang="pt-PT" sz="1400" smtClean="0">
              <a:solidFill>
                <a:srgbClr val="660066"/>
              </a:solidFill>
              <a:latin typeface="Verdana" pitchFamily="34" charset="0"/>
            </a:endParaRPr>
          </a:p>
        </p:txBody>
      </p:sp>
      <p:sp>
        <p:nvSpPr>
          <p:cNvPr id="14341" name="Marcador de Posição do Rodapé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r>
              <a:rPr lang="en-US" altLang="pt-PT" sz="1600" smtClean="0">
                <a:solidFill>
                  <a:srgbClr val="660066"/>
                </a:solidFill>
                <a:latin typeface="Verdana" pitchFamily="34" charset="0"/>
              </a:rPr>
              <a:t>Virgínia Ferreira CES/FEUC</a:t>
            </a:r>
          </a:p>
        </p:txBody>
      </p:sp>
      <p:sp>
        <p:nvSpPr>
          <p:cNvPr id="14342" name="Marcador de Posição do Número do Diapositivo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26E61750-2DF5-4687-BFC1-E5A0F3A165B7}" type="slidenum">
              <a:rPr lang="en-US" altLang="pt-PT" sz="1600" smtClean="0">
                <a:solidFill>
                  <a:srgbClr val="660066"/>
                </a:solidFill>
                <a:latin typeface="Verdana" pitchFamily="34" charset="0"/>
              </a:rPr>
              <a:pPr eaLnBrk="1" hangingPunct="1"/>
              <a:t>12</a:t>
            </a:fld>
            <a:r>
              <a:rPr lang="en-US" altLang="pt-PT" sz="1600" smtClean="0">
                <a:solidFill>
                  <a:srgbClr val="660066"/>
                </a:solidFill>
                <a:latin typeface="Verdana" pitchFamily="34" charset="0"/>
              </a:rPr>
              <a:t>/15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ítulo 1"/>
          <p:cNvSpPr>
            <a:spLocks noGrp="1"/>
          </p:cNvSpPr>
          <p:nvPr>
            <p:ph type="title"/>
          </p:nvPr>
        </p:nvSpPr>
        <p:spPr>
          <a:xfrm>
            <a:off x="457200" y="76200"/>
            <a:ext cx="8362950" cy="1066800"/>
          </a:xfrm>
        </p:spPr>
        <p:txBody>
          <a:bodyPr/>
          <a:lstStyle/>
          <a:p>
            <a:r>
              <a:rPr lang="pt-PT" altLang="pt-PT" smtClean="0"/>
              <a:t>Diagnósticos sobre a institucionalização dos EMGF em Portugal</a:t>
            </a:r>
          </a:p>
        </p:txBody>
      </p:sp>
      <p:sp>
        <p:nvSpPr>
          <p:cNvPr id="15363" name="Marcador de Posição de Conteúdo 2"/>
          <p:cNvSpPr>
            <a:spLocks noGrp="1"/>
          </p:cNvSpPr>
          <p:nvPr>
            <p:ph idx="1"/>
          </p:nvPr>
        </p:nvSpPr>
        <p:spPr>
          <a:xfrm>
            <a:off x="457200" y="1219200"/>
            <a:ext cx="8435975" cy="4724400"/>
          </a:xfrm>
        </p:spPr>
        <p:txBody>
          <a:bodyPr/>
          <a:lstStyle/>
          <a:p>
            <a:r>
              <a:rPr lang="pt-PT" altLang="pt-PT" smtClean="0"/>
              <a:t>Maria do Mar Pereira vê um clima de “salve-se quem puder”</a:t>
            </a:r>
          </a:p>
          <a:p>
            <a:r>
              <a:rPr lang="pt-PT" altLang="pt-PT" smtClean="0"/>
              <a:t>Institucionalização  parcial</a:t>
            </a:r>
          </a:p>
          <a:p>
            <a:pPr lvl="1"/>
            <a:r>
              <a:rPr lang="pt-PT" altLang="pt-PT" smtClean="0"/>
              <a:t>Precária</a:t>
            </a:r>
          </a:p>
          <a:p>
            <a:pPr lvl="1"/>
            <a:r>
              <a:rPr lang="pt-PT" altLang="pt-PT" smtClean="0"/>
              <a:t>Individualizada</a:t>
            </a:r>
          </a:p>
          <a:p>
            <a:r>
              <a:rPr lang="pt-PT" altLang="pt-PT" smtClean="0"/>
              <a:t>Suscitam-lhe um otimismo qualificado</a:t>
            </a:r>
          </a:p>
          <a:p>
            <a:pPr lvl="1"/>
            <a:r>
              <a:rPr lang="pt-PT" altLang="pt-PT" smtClean="0"/>
              <a:t>cauteloso</a:t>
            </a:r>
          </a:p>
          <a:p>
            <a:pPr lvl="1"/>
            <a:r>
              <a:rPr lang="pt-PT" altLang="pt-PT" smtClean="0"/>
              <a:t>ambivalente</a:t>
            </a:r>
          </a:p>
          <a:p>
            <a:pPr lvl="1"/>
            <a:r>
              <a:rPr lang="pt-PT" altLang="pt-PT" smtClean="0"/>
              <a:t>ansioso</a:t>
            </a:r>
          </a:p>
          <a:p>
            <a:pPr lvl="1"/>
            <a:r>
              <a:rPr lang="pt-PT" altLang="pt-PT" smtClean="0"/>
              <a:t>vigilante</a:t>
            </a:r>
          </a:p>
          <a:p>
            <a:endParaRPr lang="pt-PT" altLang="pt-PT" smtClean="0"/>
          </a:p>
        </p:txBody>
      </p:sp>
      <p:sp>
        <p:nvSpPr>
          <p:cNvPr id="15364" name="Marcador de Posição da Data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9D61BBB9-2112-4D67-B7B3-5287C7FB9F0A}" type="datetime1">
              <a:rPr lang="en-US" altLang="pt-PT" sz="1400" smtClean="0">
                <a:solidFill>
                  <a:srgbClr val="660066"/>
                </a:solidFill>
                <a:latin typeface="Verdana" pitchFamily="34" charset="0"/>
              </a:rPr>
              <a:pPr eaLnBrk="1" hangingPunct="1"/>
              <a:t>5/22/2015</a:t>
            </a:fld>
            <a:endParaRPr lang="en-US" altLang="pt-PT" sz="1400" smtClean="0">
              <a:solidFill>
                <a:srgbClr val="660066"/>
              </a:solidFill>
              <a:latin typeface="Verdana" pitchFamily="34" charset="0"/>
            </a:endParaRPr>
          </a:p>
        </p:txBody>
      </p:sp>
      <p:sp>
        <p:nvSpPr>
          <p:cNvPr id="15365" name="Marcador de Posição do Rodapé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r>
              <a:rPr lang="en-US" altLang="pt-PT" sz="1600" smtClean="0">
                <a:solidFill>
                  <a:srgbClr val="660066"/>
                </a:solidFill>
                <a:latin typeface="Verdana" pitchFamily="34" charset="0"/>
              </a:rPr>
              <a:t>Virgínia Ferreira CES/FEUC</a:t>
            </a:r>
          </a:p>
        </p:txBody>
      </p:sp>
      <p:sp>
        <p:nvSpPr>
          <p:cNvPr id="15366" name="Marcador de Posição do Número do Diapositivo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CAADA277-061C-4ACE-92B2-1BEAAD830494}" type="slidenum">
              <a:rPr lang="en-US" altLang="pt-PT" sz="1600" smtClean="0">
                <a:solidFill>
                  <a:srgbClr val="660066"/>
                </a:solidFill>
                <a:latin typeface="Verdana" pitchFamily="34" charset="0"/>
              </a:rPr>
              <a:pPr eaLnBrk="1" hangingPunct="1"/>
              <a:t>13</a:t>
            </a:fld>
            <a:r>
              <a:rPr lang="en-US" altLang="pt-PT" sz="1600" smtClean="0">
                <a:solidFill>
                  <a:srgbClr val="660066"/>
                </a:solidFill>
                <a:latin typeface="Verdana" pitchFamily="34" charset="0"/>
              </a:rPr>
              <a:t>/15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ítulo 1"/>
          <p:cNvSpPr>
            <a:spLocks noGrp="1"/>
          </p:cNvSpPr>
          <p:nvPr>
            <p:ph type="title"/>
          </p:nvPr>
        </p:nvSpPr>
        <p:spPr>
          <a:xfrm>
            <a:off x="457200" y="76200"/>
            <a:ext cx="8291513" cy="1066800"/>
          </a:xfrm>
        </p:spPr>
        <p:txBody>
          <a:bodyPr/>
          <a:lstStyle/>
          <a:p>
            <a:r>
              <a:rPr lang="pt-PT" altLang="pt-PT" smtClean="0"/>
              <a:t>Burocratização sem profissionalização</a:t>
            </a:r>
          </a:p>
        </p:txBody>
      </p:sp>
      <p:sp>
        <p:nvSpPr>
          <p:cNvPr id="16387" name="Marcador de Posição de Conteúdo 2"/>
          <p:cNvSpPr>
            <a:spLocks noGrp="1"/>
          </p:cNvSpPr>
          <p:nvPr>
            <p:ph idx="1"/>
          </p:nvPr>
        </p:nvSpPr>
        <p:spPr>
          <a:xfrm>
            <a:off x="457200" y="1219200"/>
            <a:ext cx="8686800" cy="4724400"/>
          </a:xfrm>
        </p:spPr>
        <p:txBody>
          <a:bodyPr/>
          <a:lstStyle/>
          <a:p>
            <a:r>
              <a:rPr lang="pt-PT" altLang="pt-PT" smtClean="0"/>
              <a:t>Profissionalização implica:</a:t>
            </a:r>
          </a:p>
          <a:p>
            <a:pPr lvl="1"/>
            <a:r>
              <a:rPr lang="pt-PT" altLang="pt-PT" smtClean="0"/>
              <a:t>- recursos humanos e financeiros</a:t>
            </a:r>
          </a:p>
          <a:p>
            <a:pPr lvl="1"/>
            <a:r>
              <a:rPr lang="pt-PT" altLang="pt-PT" smtClean="0"/>
              <a:t>- reconhecimento dos estudos sobre as mulheres como campo disciplinar;</a:t>
            </a:r>
          </a:p>
          <a:p>
            <a:pPr lvl="1"/>
            <a:r>
              <a:rPr lang="pt-PT" altLang="pt-PT" smtClean="0"/>
              <a:t>- reconhecimento profissional.</a:t>
            </a:r>
          </a:p>
          <a:p>
            <a:r>
              <a:rPr lang="pt-PT" altLang="pt-PT" smtClean="0"/>
              <a:t>Riscos:</a:t>
            </a:r>
          </a:p>
          <a:p>
            <a:pPr lvl="1"/>
            <a:r>
              <a:rPr lang="pt-PT" altLang="pt-PT" smtClean="0"/>
              <a:t>- burocratização</a:t>
            </a:r>
          </a:p>
          <a:p>
            <a:pPr lvl="1"/>
            <a:r>
              <a:rPr lang="pt-PT" altLang="pt-PT" smtClean="0"/>
              <a:t>- organicismo sistémico - articulação com políticas</a:t>
            </a:r>
          </a:p>
          <a:p>
            <a:pPr lvl="1"/>
            <a:r>
              <a:rPr lang="pt-PT" altLang="pt-PT" smtClean="0"/>
              <a:t>- perda de autonomia</a:t>
            </a:r>
          </a:p>
          <a:p>
            <a:pPr lvl="1"/>
            <a:r>
              <a:rPr lang="pt-PT" altLang="pt-PT" smtClean="0"/>
              <a:t>- perda de relevância – o uso estratégico dos conceitos perde o seu fundamento quando eles se tornam política oficial</a:t>
            </a:r>
          </a:p>
          <a:p>
            <a:endParaRPr lang="pt-PT" altLang="pt-PT" smtClean="0"/>
          </a:p>
          <a:p>
            <a:endParaRPr lang="pt-PT" altLang="pt-PT" smtClean="0"/>
          </a:p>
        </p:txBody>
      </p:sp>
      <p:sp>
        <p:nvSpPr>
          <p:cNvPr id="16388" name="Marcador de Posição da Data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3338A643-AF7E-4002-B541-A8163B19986C}" type="datetime1">
              <a:rPr lang="en-US" altLang="pt-PT" sz="1400" smtClean="0">
                <a:solidFill>
                  <a:srgbClr val="660066"/>
                </a:solidFill>
                <a:latin typeface="Verdana" pitchFamily="34" charset="0"/>
              </a:rPr>
              <a:pPr eaLnBrk="1" hangingPunct="1"/>
              <a:t>5/22/2015</a:t>
            </a:fld>
            <a:endParaRPr lang="en-US" altLang="pt-PT" sz="1400" smtClean="0">
              <a:solidFill>
                <a:srgbClr val="660066"/>
              </a:solidFill>
              <a:latin typeface="Verdana" pitchFamily="34" charset="0"/>
            </a:endParaRPr>
          </a:p>
        </p:txBody>
      </p:sp>
      <p:sp>
        <p:nvSpPr>
          <p:cNvPr id="16389" name="Marcador de Posição do Rodapé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r>
              <a:rPr lang="en-US" altLang="pt-PT" sz="1600" smtClean="0">
                <a:solidFill>
                  <a:srgbClr val="660066"/>
                </a:solidFill>
                <a:latin typeface="Verdana" pitchFamily="34" charset="0"/>
              </a:rPr>
              <a:t>Virgínia Ferreira CES/FEUC</a:t>
            </a:r>
          </a:p>
        </p:txBody>
      </p:sp>
      <p:sp>
        <p:nvSpPr>
          <p:cNvPr id="16390" name="Marcador de Posição do Número do Diapositivo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D8B5A8C2-B628-40AE-96FE-A6219C54E5C7}" type="slidenum">
              <a:rPr lang="en-US" altLang="pt-PT" sz="1600" smtClean="0">
                <a:solidFill>
                  <a:srgbClr val="660066"/>
                </a:solidFill>
                <a:latin typeface="Verdana" pitchFamily="34" charset="0"/>
              </a:rPr>
              <a:pPr eaLnBrk="1" hangingPunct="1"/>
              <a:t>14</a:t>
            </a:fld>
            <a:r>
              <a:rPr lang="en-US" altLang="pt-PT" sz="1600" smtClean="0">
                <a:solidFill>
                  <a:srgbClr val="660066"/>
                </a:solidFill>
                <a:latin typeface="Verdana" pitchFamily="34" charset="0"/>
              </a:rPr>
              <a:t>/15</a:t>
            </a:r>
          </a:p>
        </p:txBody>
      </p:sp>
      <p:sp>
        <p:nvSpPr>
          <p:cNvPr id="7" name="CaixaDeTexto 6"/>
          <p:cNvSpPr txBox="1"/>
          <p:nvPr/>
        </p:nvSpPr>
        <p:spPr>
          <a:xfrm>
            <a:off x="5508625" y="3429000"/>
            <a:ext cx="3362325" cy="954088"/>
          </a:xfrm>
          <a:prstGeom prst="rect">
            <a:avLst/>
          </a:prstGeom>
          <a:gradFill flip="none" rotWithShape="1">
            <a:gsLst>
              <a:gs pos="100000">
                <a:srgbClr val="97FB33"/>
              </a:gs>
              <a:gs pos="50000">
                <a:schemeClr val="accent1">
                  <a:tint val="44500"/>
                  <a:satMod val="160000"/>
                </a:schemeClr>
              </a:gs>
              <a:gs pos="100000">
                <a:schemeClr val="accent1">
                  <a:tint val="23500"/>
                  <a:satMod val="160000"/>
                </a:schemeClr>
              </a:gs>
            </a:gsLst>
            <a:path path="rect">
              <a:fillToRect l="50000" t="50000" r="50000" b="50000"/>
            </a:path>
            <a:tileRect/>
          </a:gradFill>
        </p:spPr>
        <p:txBody>
          <a:bodyPr wrap="none">
            <a:spAutoFit/>
          </a:bodyPr>
          <a:lstStyle/>
          <a:p>
            <a:pPr>
              <a:defRPr/>
            </a:pPr>
            <a:r>
              <a:rPr lang="pt-PT" sz="2800" dirty="0"/>
              <a:t>Conseguimos ficar  </a:t>
            </a:r>
          </a:p>
          <a:p>
            <a:pPr>
              <a:defRPr/>
            </a:pPr>
            <a:r>
              <a:rPr lang="pt-PT" sz="2800" dirty="0"/>
              <a:t>só com os riscos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ítulo 1"/>
          <p:cNvSpPr>
            <a:spLocks noGrp="1"/>
          </p:cNvSpPr>
          <p:nvPr>
            <p:ph type="title"/>
          </p:nvPr>
        </p:nvSpPr>
        <p:spPr/>
        <p:txBody>
          <a:bodyPr/>
          <a:lstStyle/>
          <a:p>
            <a:r>
              <a:rPr lang="pt-PT" altLang="pt-PT" smtClean="0"/>
              <a:t>O mainstreaming e os EMGF</a:t>
            </a:r>
          </a:p>
        </p:txBody>
      </p:sp>
      <p:sp>
        <p:nvSpPr>
          <p:cNvPr id="17411" name="Marcador de Posição de Conteúdo 2"/>
          <p:cNvSpPr>
            <a:spLocks noGrp="1"/>
          </p:cNvSpPr>
          <p:nvPr>
            <p:ph idx="1"/>
          </p:nvPr>
        </p:nvSpPr>
        <p:spPr>
          <a:xfrm>
            <a:off x="457200" y="1219200"/>
            <a:ext cx="8686800" cy="4724400"/>
          </a:xfrm>
        </p:spPr>
        <p:txBody>
          <a:bodyPr/>
          <a:lstStyle/>
          <a:p>
            <a:r>
              <a:rPr lang="pt-PT" altLang="pt-PT" smtClean="0"/>
              <a:t>O Estado português não acautelou a formação de um quadro de especialistas em estudos sobre as mulheres que se encarregasse da formação em múltipla escala que é, como se adivinha, absolutamente necessária, se aquela política for para levar a sério.</a:t>
            </a:r>
          </a:p>
          <a:p>
            <a:r>
              <a:rPr lang="pt-PT" altLang="pt-PT" smtClean="0"/>
              <a:t>Porém, </a:t>
            </a:r>
            <a:r>
              <a:rPr lang="pt-PT" altLang="pt-PT" smtClean="0">
                <a:ea typeface="Calibri" pitchFamily="34" charset="0"/>
                <a:cs typeface="Calibri" pitchFamily="34" charset="0"/>
              </a:rPr>
              <a:t>o argumento de que a perspetiva de género deve ser transversalizada a todas as áreas tem servido para a não inclusão de cursos específicos. Continuam, assim, acantonados (muito) nas Ciências Sociais e Humanas.</a:t>
            </a:r>
            <a:endParaRPr lang="pt-PT" altLang="pt-PT" smtClean="0"/>
          </a:p>
          <a:p>
            <a:endParaRPr lang="pt-PT" altLang="pt-PT" smtClean="0"/>
          </a:p>
        </p:txBody>
      </p:sp>
      <p:sp>
        <p:nvSpPr>
          <p:cNvPr id="17412" name="Marcador de Posição da Data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82A62FEE-B8EA-4EF0-851B-8C440F1A2BC0}" type="datetime1">
              <a:rPr lang="en-US" altLang="pt-PT" sz="1400" smtClean="0">
                <a:solidFill>
                  <a:srgbClr val="660066"/>
                </a:solidFill>
                <a:latin typeface="Verdana" pitchFamily="34" charset="0"/>
              </a:rPr>
              <a:pPr eaLnBrk="1" hangingPunct="1"/>
              <a:t>5/22/2015</a:t>
            </a:fld>
            <a:endParaRPr lang="en-US" altLang="pt-PT" sz="1400" smtClean="0">
              <a:solidFill>
                <a:srgbClr val="660066"/>
              </a:solidFill>
              <a:latin typeface="Verdana" pitchFamily="34" charset="0"/>
            </a:endParaRPr>
          </a:p>
        </p:txBody>
      </p:sp>
      <p:sp>
        <p:nvSpPr>
          <p:cNvPr id="17413" name="Marcador de Posição do Rodapé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r>
              <a:rPr lang="en-US" altLang="pt-PT" sz="1600" smtClean="0">
                <a:solidFill>
                  <a:srgbClr val="660066"/>
                </a:solidFill>
                <a:latin typeface="Verdana" pitchFamily="34" charset="0"/>
              </a:rPr>
              <a:t>Virgínia Ferreira CES/FEUC</a:t>
            </a:r>
          </a:p>
        </p:txBody>
      </p:sp>
      <p:sp>
        <p:nvSpPr>
          <p:cNvPr id="17414" name="Marcador de Posição do Número do Diapositivo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FF7146B7-9EDD-4C5A-BD43-4281CEFCB878}" type="slidenum">
              <a:rPr lang="en-US" altLang="pt-PT" sz="1600" smtClean="0">
                <a:solidFill>
                  <a:srgbClr val="660066"/>
                </a:solidFill>
                <a:latin typeface="Verdana" pitchFamily="34" charset="0"/>
              </a:rPr>
              <a:pPr eaLnBrk="1" hangingPunct="1"/>
              <a:t>15</a:t>
            </a:fld>
            <a:r>
              <a:rPr lang="en-US" altLang="pt-PT" sz="1600" smtClean="0">
                <a:solidFill>
                  <a:srgbClr val="660066"/>
                </a:solidFill>
                <a:latin typeface="Verdana" pitchFamily="34" charset="0"/>
              </a:rPr>
              <a:t>/15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Marcador de Posição da Data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B74E53B3-2B1D-49D1-9437-FCD5053C1898}" type="datetime1">
              <a:rPr lang="en-US" altLang="pt-PT" sz="1400" smtClean="0">
                <a:solidFill>
                  <a:srgbClr val="660066"/>
                </a:solidFill>
                <a:latin typeface="Verdana" pitchFamily="34" charset="0"/>
              </a:rPr>
              <a:pPr eaLnBrk="1" hangingPunct="1"/>
              <a:t>5/22/2015</a:t>
            </a:fld>
            <a:endParaRPr lang="en-US" altLang="pt-PT" sz="1400" smtClean="0">
              <a:solidFill>
                <a:srgbClr val="660066"/>
              </a:solidFill>
              <a:latin typeface="Verdana" pitchFamily="34" charset="0"/>
            </a:endParaRPr>
          </a:p>
        </p:txBody>
      </p:sp>
      <p:sp>
        <p:nvSpPr>
          <p:cNvPr id="4099" name="Marcador de Posição do Rodapé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r>
              <a:rPr lang="en-US" altLang="pt-PT" sz="1600" smtClean="0">
                <a:solidFill>
                  <a:srgbClr val="660066"/>
                </a:solidFill>
                <a:latin typeface="Verdana" pitchFamily="34" charset="0"/>
              </a:rPr>
              <a:t>Virgínia Ferreira CES/FEUC</a:t>
            </a:r>
          </a:p>
        </p:txBody>
      </p:sp>
      <p:sp>
        <p:nvSpPr>
          <p:cNvPr id="4100" name="Marcador de Posição do Número do Diapositivo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54F2E3F0-B2B8-4AFE-BB22-0C1700A953EB}" type="slidenum">
              <a:rPr lang="en-US" altLang="pt-PT" sz="1600" smtClean="0">
                <a:solidFill>
                  <a:srgbClr val="660066"/>
                </a:solidFill>
                <a:latin typeface="Verdana" pitchFamily="34" charset="0"/>
              </a:rPr>
              <a:pPr eaLnBrk="1" hangingPunct="1"/>
              <a:t>2</a:t>
            </a:fld>
            <a:r>
              <a:rPr lang="en-US" altLang="pt-PT" sz="1600" smtClean="0">
                <a:solidFill>
                  <a:srgbClr val="660066"/>
                </a:solidFill>
                <a:latin typeface="Verdana" pitchFamily="34" charset="0"/>
              </a:rPr>
              <a:t>/15</a:t>
            </a:r>
          </a:p>
        </p:txBody>
      </p:sp>
      <p:sp>
        <p:nvSpPr>
          <p:cNvPr id="4101" name="Rectangle 2"/>
          <p:cNvSpPr>
            <a:spLocks noGrp="1" noChangeArrowheads="1"/>
          </p:cNvSpPr>
          <p:nvPr>
            <p:ph type="title"/>
          </p:nvPr>
        </p:nvSpPr>
        <p:spPr>
          <a:xfrm>
            <a:off x="457200" y="76200"/>
            <a:ext cx="7283450" cy="1066800"/>
          </a:xfrm>
        </p:spPr>
        <p:txBody>
          <a:bodyPr/>
          <a:lstStyle/>
          <a:p>
            <a:pPr eaLnBrk="1" hangingPunct="1"/>
            <a:r>
              <a:rPr lang="pt-PT" altLang="pt-PT" sz="3200" smtClean="0"/>
              <a:t>Sumário</a:t>
            </a:r>
            <a:endParaRPr lang="pt-PT" altLang="pt-PT" b="1" smtClean="0"/>
          </a:p>
        </p:txBody>
      </p:sp>
      <p:sp>
        <p:nvSpPr>
          <p:cNvPr id="4102" name="Rectangle 3"/>
          <p:cNvSpPr>
            <a:spLocks noGrp="1" noChangeArrowheads="1"/>
          </p:cNvSpPr>
          <p:nvPr>
            <p:ph type="body" idx="1"/>
          </p:nvPr>
        </p:nvSpPr>
        <p:spPr>
          <a:xfrm>
            <a:off x="457200" y="1219200"/>
            <a:ext cx="5483225" cy="4724400"/>
          </a:xfrm>
        </p:spPr>
        <p:txBody>
          <a:bodyPr/>
          <a:lstStyle/>
          <a:p>
            <a:pPr eaLnBrk="1" hangingPunct="1"/>
            <a:r>
              <a:rPr lang="pt-PT" altLang="pt-PT" sz="2400" smtClean="0"/>
              <a:t>Como definir profissionalização?</a:t>
            </a:r>
          </a:p>
          <a:p>
            <a:pPr eaLnBrk="1" hangingPunct="1"/>
            <a:r>
              <a:rPr lang="pt-PT" altLang="pt-PT" sz="2400" smtClean="0"/>
              <a:t>Tendências atuais na gestão das universidades</a:t>
            </a:r>
          </a:p>
          <a:p>
            <a:pPr eaLnBrk="1" hangingPunct="1"/>
            <a:r>
              <a:rPr lang="pt-PT" altLang="pt-PT" sz="2400" smtClean="0"/>
              <a:t>Diagnósticos sobre o caso português – burocratização sem profissionalização?</a:t>
            </a:r>
          </a:p>
        </p:txBody>
      </p:sp>
      <p:pic>
        <p:nvPicPr>
          <p:cNvPr id="4103" name="Picture 5" descr="candeeiro_de_ru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888" y="2060575"/>
            <a:ext cx="3059112" cy="273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Marcador de Posição da Data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3CFC5F11-DC95-4B4D-AB8D-862684C9A652}" type="datetime1">
              <a:rPr lang="en-US" altLang="pt-PT" sz="1400" smtClean="0">
                <a:solidFill>
                  <a:srgbClr val="660066"/>
                </a:solidFill>
                <a:latin typeface="Verdana" pitchFamily="34" charset="0"/>
              </a:rPr>
              <a:pPr eaLnBrk="1" hangingPunct="1"/>
              <a:t>5/22/2015</a:t>
            </a:fld>
            <a:endParaRPr lang="en-US" altLang="pt-PT" sz="1400" smtClean="0">
              <a:solidFill>
                <a:srgbClr val="660066"/>
              </a:solidFill>
              <a:latin typeface="Verdana" pitchFamily="34" charset="0"/>
            </a:endParaRPr>
          </a:p>
        </p:txBody>
      </p:sp>
      <p:sp>
        <p:nvSpPr>
          <p:cNvPr id="5123" name="Marcador de Posição do Rodapé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r>
              <a:rPr lang="en-US" altLang="pt-PT" sz="1600" smtClean="0">
                <a:solidFill>
                  <a:srgbClr val="660066"/>
                </a:solidFill>
                <a:latin typeface="Verdana" pitchFamily="34" charset="0"/>
              </a:rPr>
              <a:t>Virgínia Ferreira CES/FEUC</a:t>
            </a:r>
          </a:p>
        </p:txBody>
      </p:sp>
      <p:sp>
        <p:nvSpPr>
          <p:cNvPr id="5124" name="Marcador de Posição do Número do Diapositivo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302D9562-1407-4993-BF94-90BF24230AB7}" type="slidenum">
              <a:rPr lang="en-US" altLang="pt-PT" sz="1600" smtClean="0">
                <a:solidFill>
                  <a:srgbClr val="660066"/>
                </a:solidFill>
                <a:latin typeface="Verdana" pitchFamily="34" charset="0"/>
              </a:rPr>
              <a:pPr eaLnBrk="1" hangingPunct="1"/>
              <a:t>3</a:t>
            </a:fld>
            <a:r>
              <a:rPr lang="en-US" altLang="pt-PT" sz="1600" smtClean="0">
                <a:solidFill>
                  <a:srgbClr val="660066"/>
                </a:solidFill>
                <a:latin typeface="Verdana" pitchFamily="34" charset="0"/>
              </a:rPr>
              <a:t>/15</a:t>
            </a:r>
          </a:p>
        </p:txBody>
      </p:sp>
      <p:sp>
        <p:nvSpPr>
          <p:cNvPr id="5125" name="Rectangle 2"/>
          <p:cNvSpPr>
            <a:spLocks noGrp="1" noChangeArrowheads="1"/>
          </p:cNvSpPr>
          <p:nvPr>
            <p:ph type="title"/>
          </p:nvPr>
        </p:nvSpPr>
        <p:spPr>
          <a:xfrm>
            <a:off x="457200" y="76200"/>
            <a:ext cx="7931150" cy="1066800"/>
          </a:xfrm>
        </p:spPr>
        <p:txBody>
          <a:bodyPr/>
          <a:lstStyle/>
          <a:p>
            <a:pPr eaLnBrk="1" hangingPunct="1"/>
            <a:r>
              <a:rPr lang="pt-PT" altLang="pt-PT" sz="4000" b="1" smtClean="0"/>
              <a:t>Definições de profissionalização</a:t>
            </a:r>
          </a:p>
        </p:txBody>
      </p:sp>
      <p:sp>
        <p:nvSpPr>
          <p:cNvPr id="5126" name="Rectangle 3"/>
          <p:cNvSpPr>
            <a:spLocks noGrp="1" noChangeArrowheads="1"/>
          </p:cNvSpPr>
          <p:nvPr>
            <p:ph type="body" idx="1"/>
          </p:nvPr>
        </p:nvSpPr>
        <p:spPr>
          <a:xfrm>
            <a:off x="457200" y="1219200"/>
            <a:ext cx="8686800" cy="4724400"/>
          </a:xfrm>
        </p:spPr>
        <p:txBody>
          <a:bodyPr/>
          <a:lstStyle/>
          <a:p>
            <a:pPr eaLnBrk="1" hangingPunct="1"/>
            <a:r>
              <a:rPr lang="pt-PT" altLang="pt-PT" sz="3200" b="0" smtClean="0"/>
              <a:t>Segundo Gabrielle Griffin, a profissionalização processa-se em 6 fases:</a:t>
            </a:r>
          </a:p>
          <a:p>
            <a:pPr lvl="1" eaLnBrk="1" hangingPunct="1"/>
            <a:r>
              <a:rPr lang="pt-PT" altLang="pt-PT" sz="3200" smtClean="0"/>
              <a:t>Ativismo</a:t>
            </a:r>
            <a:r>
              <a:rPr lang="pt-PT" altLang="pt-PT" sz="3200" b="0" smtClean="0"/>
              <a:t> </a:t>
            </a:r>
            <a:r>
              <a:rPr lang="pt-PT" altLang="pt-PT" sz="2800" b="0" smtClean="0"/>
              <a:t>– optativas; produção exterior à academia;</a:t>
            </a:r>
          </a:p>
          <a:p>
            <a:pPr lvl="1" eaLnBrk="1" hangingPunct="1"/>
            <a:r>
              <a:rPr lang="pt-PT" altLang="pt-PT" sz="3200" smtClean="0"/>
              <a:t>Instalação</a:t>
            </a:r>
            <a:r>
              <a:rPr lang="pt-PT" altLang="pt-PT" sz="3200" b="0" smtClean="0"/>
              <a:t> </a:t>
            </a:r>
            <a:r>
              <a:rPr lang="pt-PT" altLang="pt-PT" sz="2800" b="0" smtClean="0"/>
              <a:t>– introduzidos módulos e temáticas de EM – criadas unidades interdisciplinares</a:t>
            </a:r>
          </a:p>
          <a:p>
            <a:pPr lvl="1" eaLnBrk="1" hangingPunct="1"/>
            <a:r>
              <a:rPr lang="pt-PT" altLang="pt-PT" sz="3200" smtClean="0"/>
              <a:t>Integração</a:t>
            </a:r>
            <a:r>
              <a:rPr lang="pt-PT" altLang="pt-PT" sz="3200" b="0" smtClean="0"/>
              <a:t> </a:t>
            </a:r>
            <a:r>
              <a:rPr lang="pt-PT" altLang="pt-PT" sz="2800" b="0" smtClean="0"/>
              <a:t>– EMGF passam a fazer parte do núcleo obrigatório das disciplinas tradicionais;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ítulo 1"/>
          <p:cNvSpPr>
            <a:spLocks noGrp="1"/>
          </p:cNvSpPr>
          <p:nvPr>
            <p:ph type="title"/>
          </p:nvPr>
        </p:nvSpPr>
        <p:spPr>
          <a:xfrm>
            <a:off x="457200" y="76200"/>
            <a:ext cx="8075613" cy="1066800"/>
          </a:xfrm>
        </p:spPr>
        <p:txBody>
          <a:bodyPr/>
          <a:lstStyle/>
          <a:p>
            <a:r>
              <a:rPr lang="pt-PT" altLang="pt-PT" b="1" smtClean="0"/>
              <a:t>Definições de profissionalização</a:t>
            </a:r>
            <a:endParaRPr lang="pt-PT" altLang="pt-PT" smtClean="0"/>
          </a:p>
        </p:txBody>
      </p:sp>
      <p:sp>
        <p:nvSpPr>
          <p:cNvPr id="6147" name="Marcador de Posição de Conteúdo 2"/>
          <p:cNvSpPr>
            <a:spLocks noGrp="1"/>
          </p:cNvSpPr>
          <p:nvPr>
            <p:ph idx="1"/>
          </p:nvPr>
        </p:nvSpPr>
        <p:spPr/>
        <p:txBody>
          <a:bodyPr/>
          <a:lstStyle/>
          <a:p>
            <a:pPr lvl="1" eaLnBrk="1" hangingPunct="1"/>
            <a:r>
              <a:rPr lang="pt-PT" altLang="pt-PT" sz="3600" smtClean="0"/>
              <a:t>Profissionalização</a:t>
            </a:r>
            <a:r>
              <a:rPr lang="pt-PT" altLang="pt-PT" sz="3600" b="0" smtClean="0"/>
              <a:t> </a:t>
            </a:r>
            <a:r>
              <a:rPr lang="pt-PT" altLang="pt-PT" sz="3200" b="0" smtClean="0"/>
              <a:t>– criados programas de licenciatura e lugares de cátedra em EMGF;</a:t>
            </a:r>
          </a:p>
          <a:p>
            <a:pPr lvl="1" eaLnBrk="1" hangingPunct="1"/>
            <a:r>
              <a:rPr lang="pt-PT" altLang="pt-PT" sz="3200" smtClean="0"/>
              <a:t>Disciplinarização</a:t>
            </a:r>
            <a:r>
              <a:rPr lang="pt-PT" altLang="pt-PT" sz="3200" b="0" smtClean="0"/>
              <a:t> </a:t>
            </a:r>
            <a:r>
              <a:rPr lang="pt-PT" altLang="pt-PT" sz="2800" b="0" smtClean="0"/>
              <a:t>– criados centros de ensino, pesquisa e documentação (departamentos, p.e.);</a:t>
            </a:r>
            <a:endParaRPr lang="pt-PT" altLang="pt-PT" sz="3200" b="0" smtClean="0"/>
          </a:p>
          <a:p>
            <a:pPr lvl="1" eaLnBrk="1" hangingPunct="1"/>
            <a:r>
              <a:rPr lang="pt-PT" altLang="pt-PT" sz="3200" smtClean="0"/>
              <a:t>Autonomia</a:t>
            </a:r>
            <a:r>
              <a:rPr lang="pt-PT" altLang="pt-PT" sz="3200" b="0" smtClean="0"/>
              <a:t> – </a:t>
            </a:r>
            <a:r>
              <a:rPr lang="pt-PT" altLang="pt-PT" sz="2800" b="0" smtClean="0"/>
              <a:t>EMGF funcionam como qualquer outra área disciplinar com a mesma credenciação, financiamento e capacidade de atribuir graus.</a:t>
            </a:r>
          </a:p>
          <a:p>
            <a:endParaRPr lang="pt-PT" altLang="pt-PT" smtClean="0"/>
          </a:p>
        </p:txBody>
      </p:sp>
      <p:sp>
        <p:nvSpPr>
          <p:cNvPr id="6148" name="Marcador de Posição da Data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B05E41C2-A926-4D3C-9F7B-E5F0584B8EE3}" type="datetime1">
              <a:rPr lang="en-US" altLang="pt-PT" sz="1400" smtClean="0">
                <a:solidFill>
                  <a:srgbClr val="660066"/>
                </a:solidFill>
                <a:latin typeface="Verdana" pitchFamily="34" charset="0"/>
              </a:rPr>
              <a:pPr eaLnBrk="1" hangingPunct="1"/>
              <a:t>5/22/2015</a:t>
            </a:fld>
            <a:endParaRPr lang="en-US" altLang="pt-PT" sz="1400" smtClean="0">
              <a:solidFill>
                <a:srgbClr val="660066"/>
              </a:solidFill>
              <a:latin typeface="Verdana" pitchFamily="34" charset="0"/>
            </a:endParaRPr>
          </a:p>
        </p:txBody>
      </p:sp>
      <p:sp>
        <p:nvSpPr>
          <p:cNvPr id="6149" name="Marcador de Posição do Rodapé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r>
              <a:rPr lang="en-US" altLang="pt-PT" sz="1600" smtClean="0">
                <a:solidFill>
                  <a:srgbClr val="660066"/>
                </a:solidFill>
                <a:latin typeface="Verdana" pitchFamily="34" charset="0"/>
              </a:rPr>
              <a:t>Virgínia Ferreira CES/FEUC</a:t>
            </a:r>
          </a:p>
        </p:txBody>
      </p:sp>
      <p:sp>
        <p:nvSpPr>
          <p:cNvPr id="6150" name="Marcador de Posição do Número do Diapositivo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A23B831A-02E3-4BD5-9049-B8C63F262843}" type="slidenum">
              <a:rPr lang="en-US" altLang="pt-PT" sz="1600" smtClean="0">
                <a:solidFill>
                  <a:srgbClr val="660066"/>
                </a:solidFill>
                <a:latin typeface="Verdana" pitchFamily="34" charset="0"/>
              </a:rPr>
              <a:pPr eaLnBrk="1" hangingPunct="1"/>
              <a:t>4</a:t>
            </a:fld>
            <a:r>
              <a:rPr lang="en-US" altLang="pt-PT" sz="1600" smtClean="0">
                <a:solidFill>
                  <a:srgbClr val="660066"/>
                </a:solidFill>
                <a:latin typeface="Verdana" pitchFamily="34" charset="0"/>
              </a:rPr>
              <a:t>/15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p:txBody>
          <a:bodyPr/>
          <a:lstStyle/>
          <a:p>
            <a:r>
              <a:rPr lang="pt-PT" altLang="pt-PT" smtClean="0"/>
              <a:t>Indicadores</a:t>
            </a:r>
          </a:p>
        </p:txBody>
      </p:sp>
      <p:sp>
        <p:nvSpPr>
          <p:cNvPr id="7171" name="Marcador de Posição de Conteúdo 2"/>
          <p:cNvSpPr>
            <a:spLocks noGrp="1"/>
          </p:cNvSpPr>
          <p:nvPr>
            <p:ph idx="1"/>
          </p:nvPr>
        </p:nvSpPr>
        <p:spPr>
          <a:xfrm>
            <a:off x="457200" y="1219200"/>
            <a:ext cx="8686800" cy="4724400"/>
          </a:xfrm>
        </p:spPr>
        <p:txBody>
          <a:bodyPr/>
          <a:lstStyle/>
          <a:p>
            <a:r>
              <a:rPr lang="pt-PT" altLang="pt-PT" b="0" smtClean="0"/>
              <a:t>Número de cátedras/docentes; </a:t>
            </a:r>
          </a:p>
          <a:p>
            <a:r>
              <a:rPr lang="pt-PT" altLang="pt-PT" b="0" smtClean="0"/>
              <a:t>Centros ou departamentos autónomos de EMGF;</a:t>
            </a:r>
          </a:p>
          <a:p>
            <a:r>
              <a:rPr lang="pt-PT" altLang="pt-PT" b="0" smtClean="0"/>
              <a:t>Número de pessoas no ensino e na investigação de EM; </a:t>
            </a:r>
          </a:p>
          <a:p>
            <a:r>
              <a:rPr lang="pt-PT" altLang="pt-PT" b="0" smtClean="0"/>
              <a:t>Número e variedade de programas que atribuem graus quer de graduação quer de pós-graduação; </a:t>
            </a:r>
          </a:p>
          <a:p>
            <a:r>
              <a:rPr lang="pt-PT" altLang="pt-PT" b="0" smtClean="0"/>
              <a:t>Número de disciplinas envolvidas nos EMGF; </a:t>
            </a:r>
          </a:p>
          <a:p>
            <a:r>
              <a:rPr lang="pt-PT" altLang="pt-PT" b="0" smtClean="0"/>
              <a:t>Quantidade e o tipo de apoio financeiro; </a:t>
            </a:r>
          </a:p>
          <a:p>
            <a:r>
              <a:rPr lang="pt-PT" altLang="pt-PT" b="0" smtClean="0"/>
              <a:t>Capacidade de investigação instalada; </a:t>
            </a:r>
          </a:p>
          <a:p>
            <a:r>
              <a:rPr lang="pt-PT" altLang="pt-PT" b="0" smtClean="0"/>
              <a:t>Reconhecimento da disciplina ao mais alto nível dos organismos de ensino superior (Griffin, 2005: 90-91).</a:t>
            </a:r>
          </a:p>
          <a:p>
            <a:endParaRPr lang="pt-PT" altLang="pt-PT" smtClean="0"/>
          </a:p>
        </p:txBody>
      </p:sp>
      <p:sp>
        <p:nvSpPr>
          <p:cNvPr id="7172" name="Marcador de Posição da Data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81098DB2-092F-4F82-8D95-2CCCE4185A0A}" type="datetime1">
              <a:rPr lang="en-US" altLang="pt-PT" sz="1400" smtClean="0">
                <a:solidFill>
                  <a:srgbClr val="660066"/>
                </a:solidFill>
                <a:latin typeface="Verdana" pitchFamily="34" charset="0"/>
              </a:rPr>
              <a:pPr eaLnBrk="1" hangingPunct="1"/>
              <a:t>5/22/2015</a:t>
            </a:fld>
            <a:endParaRPr lang="en-US" altLang="pt-PT" sz="1400" smtClean="0">
              <a:solidFill>
                <a:srgbClr val="660066"/>
              </a:solidFill>
              <a:latin typeface="Verdana" pitchFamily="34" charset="0"/>
            </a:endParaRPr>
          </a:p>
        </p:txBody>
      </p:sp>
      <p:sp>
        <p:nvSpPr>
          <p:cNvPr id="7173" name="Marcador de Posição do Rodapé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r>
              <a:rPr lang="en-US" altLang="pt-PT" sz="1600" smtClean="0">
                <a:solidFill>
                  <a:srgbClr val="660066"/>
                </a:solidFill>
                <a:latin typeface="Verdana" pitchFamily="34" charset="0"/>
              </a:rPr>
              <a:t>Virgínia Ferreira CES/FEUC</a:t>
            </a:r>
          </a:p>
        </p:txBody>
      </p:sp>
      <p:sp>
        <p:nvSpPr>
          <p:cNvPr id="7174" name="Marcador de Posição do Número do Diapositivo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EDAE29F5-D167-41A1-8A10-FD3373327818}" type="slidenum">
              <a:rPr lang="en-US" altLang="pt-PT" sz="1600" smtClean="0">
                <a:solidFill>
                  <a:srgbClr val="660066"/>
                </a:solidFill>
                <a:latin typeface="Verdana" pitchFamily="34" charset="0"/>
              </a:rPr>
              <a:pPr eaLnBrk="1" hangingPunct="1"/>
              <a:t>5</a:t>
            </a:fld>
            <a:r>
              <a:rPr lang="en-US" altLang="pt-PT" sz="1600" smtClean="0">
                <a:solidFill>
                  <a:srgbClr val="660066"/>
                </a:solidFill>
                <a:latin typeface="Verdana" pitchFamily="34" charset="0"/>
              </a:rPr>
              <a:t>/15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ítulo 1"/>
          <p:cNvSpPr>
            <a:spLocks noGrp="1"/>
          </p:cNvSpPr>
          <p:nvPr>
            <p:ph type="title"/>
          </p:nvPr>
        </p:nvSpPr>
        <p:spPr/>
        <p:txBody>
          <a:bodyPr/>
          <a:lstStyle/>
          <a:p>
            <a:r>
              <a:rPr lang="pt-PT" altLang="pt-PT" smtClean="0"/>
              <a:t>Outra tipologia (Meier; Lombardo, 2009)</a:t>
            </a:r>
          </a:p>
        </p:txBody>
      </p:sp>
      <p:sp>
        <p:nvSpPr>
          <p:cNvPr id="8195" name="Marcador de Posição de Conteúdo 2"/>
          <p:cNvSpPr>
            <a:spLocks noGrp="1"/>
          </p:cNvSpPr>
          <p:nvPr>
            <p:ph idx="1"/>
          </p:nvPr>
        </p:nvSpPr>
        <p:spPr>
          <a:xfrm>
            <a:off x="457200" y="1219200"/>
            <a:ext cx="8435975" cy="4724400"/>
          </a:xfrm>
        </p:spPr>
        <p:txBody>
          <a:bodyPr/>
          <a:lstStyle/>
          <a:p>
            <a:r>
              <a:rPr lang="pt-PT" altLang="pt-PT" smtClean="0"/>
              <a:t>Estudos de género </a:t>
            </a:r>
            <a:r>
              <a:rPr lang="pt-PT" altLang="pt-PT" b="0" smtClean="0"/>
              <a:t>– autonomamente organizados enquanto disciplina por direito próprio;</a:t>
            </a:r>
          </a:p>
          <a:p>
            <a:r>
              <a:rPr lang="pt-PT" altLang="pt-PT" smtClean="0"/>
              <a:t>Investigação de género </a:t>
            </a:r>
            <a:r>
              <a:rPr lang="pt-PT" altLang="pt-PT" b="0" smtClean="0"/>
              <a:t>– investigação com questões de género no seu centro, que tem o género como seu foco principal, integrada noutras disciplinas;</a:t>
            </a:r>
          </a:p>
          <a:p>
            <a:r>
              <a:rPr lang="pt-PT" altLang="pt-PT" smtClean="0"/>
              <a:t>Perspetiva de género </a:t>
            </a:r>
            <a:r>
              <a:rPr lang="pt-PT" altLang="pt-PT" b="0" smtClean="0"/>
              <a:t>– investigação que analisa e problematiza questões de género, posicionando o género como uma perspetiva ao lado de outras igualmente importantes</a:t>
            </a:r>
          </a:p>
          <a:p>
            <a:r>
              <a:rPr lang="pt-PT" altLang="pt-PT" smtClean="0"/>
              <a:t>Aspetos do género </a:t>
            </a:r>
            <a:r>
              <a:rPr lang="pt-PT" altLang="pt-PT" b="0" smtClean="0"/>
              <a:t>– investigação na qual são (pouco) visíveis alguns aspetos de género.</a:t>
            </a:r>
          </a:p>
          <a:p>
            <a:endParaRPr lang="pt-PT" altLang="pt-PT" smtClean="0"/>
          </a:p>
        </p:txBody>
      </p:sp>
      <p:sp>
        <p:nvSpPr>
          <p:cNvPr id="8196" name="Marcador de Posição da Data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D5115E18-9D7E-4E2F-BE03-B52904A4D712}" type="datetime1">
              <a:rPr lang="en-US" altLang="pt-PT" sz="1400" smtClean="0">
                <a:solidFill>
                  <a:srgbClr val="660066"/>
                </a:solidFill>
                <a:latin typeface="Verdana" pitchFamily="34" charset="0"/>
              </a:rPr>
              <a:pPr eaLnBrk="1" hangingPunct="1"/>
              <a:t>5/22/2015</a:t>
            </a:fld>
            <a:endParaRPr lang="en-US" altLang="pt-PT" sz="1400" smtClean="0">
              <a:solidFill>
                <a:srgbClr val="660066"/>
              </a:solidFill>
              <a:latin typeface="Verdana" pitchFamily="34" charset="0"/>
            </a:endParaRPr>
          </a:p>
        </p:txBody>
      </p:sp>
      <p:sp>
        <p:nvSpPr>
          <p:cNvPr id="8197" name="Marcador de Posição do Rodapé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r>
              <a:rPr lang="en-US" altLang="pt-PT" sz="1600" smtClean="0">
                <a:solidFill>
                  <a:srgbClr val="660066"/>
                </a:solidFill>
                <a:latin typeface="Verdana" pitchFamily="34" charset="0"/>
              </a:rPr>
              <a:t>Virgínia Ferreira CES/FEUC</a:t>
            </a:r>
          </a:p>
        </p:txBody>
      </p:sp>
      <p:sp>
        <p:nvSpPr>
          <p:cNvPr id="8198" name="Marcador de Posição do Número do Diapositivo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90773AC9-01B2-48DE-AD12-85C0673F58D5}" type="slidenum">
              <a:rPr lang="en-US" altLang="pt-PT" sz="1600" smtClean="0">
                <a:solidFill>
                  <a:srgbClr val="660066"/>
                </a:solidFill>
                <a:latin typeface="Verdana" pitchFamily="34" charset="0"/>
              </a:rPr>
              <a:pPr eaLnBrk="1" hangingPunct="1"/>
              <a:t>6</a:t>
            </a:fld>
            <a:r>
              <a:rPr lang="en-US" altLang="pt-PT" sz="1600" smtClean="0">
                <a:solidFill>
                  <a:srgbClr val="660066"/>
                </a:solidFill>
                <a:latin typeface="Verdana" pitchFamily="34" charset="0"/>
              </a:rPr>
              <a:t>/15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ítulo 1"/>
          <p:cNvSpPr>
            <a:spLocks noGrp="1"/>
          </p:cNvSpPr>
          <p:nvPr>
            <p:ph type="title"/>
          </p:nvPr>
        </p:nvSpPr>
        <p:spPr>
          <a:xfrm>
            <a:off x="457200" y="76200"/>
            <a:ext cx="8686800" cy="1066800"/>
          </a:xfrm>
        </p:spPr>
        <p:txBody>
          <a:bodyPr/>
          <a:lstStyle/>
          <a:p>
            <a:r>
              <a:rPr lang="pt-PT" altLang="pt-PT" smtClean="0"/>
              <a:t>Eterno debate entre vantagens e desvantagens da autonomia</a:t>
            </a:r>
          </a:p>
        </p:txBody>
      </p:sp>
      <p:sp>
        <p:nvSpPr>
          <p:cNvPr id="9219" name="Marcador de Posição de Conteúdo 2"/>
          <p:cNvSpPr>
            <a:spLocks noGrp="1"/>
          </p:cNvSpPr>
          <p:nvPr>
            <p:ph idx="1"/>
          </p:nvPr>
        </p:nvSpPr>
        <p:spPr/>
        <p:txBody>
          <a:bodyPr/>
          <a:lstStyle/>
          <a:p>
            <a:r>
              <a:rPr lang="pt-PT" altLang="pt-PT" smtClean="0"/>
              <a:t>Derrida </a:t>
            </a:r>
            <a:r>
              <a:rPr lang="pt-PT" altLang="pt-PT" b="0" smtClean="0"/>
              <a:t>já preconizava, em 1984, que os estudos sobre as mulheres se transformariam noutra “cell in the university beehive” (outra célula na colmeia da universidade”),  que a sua legitimidade estabelecer-se-ia e o seu futuro estaria assegurado.</a:t>
            </a:r>
          </a:p>
          <a:p>
            <a:pPr lvl="1"/>
            <a:r>
              <a:rPr lang="pt-PT" altLang="pt-PT" smtClean="0"/>
              <a:t>No entanto, também advertia para os custos associados a esse sucesso – a disciplinarização do campo, a imposição de uma certa ortodoxia e a perda dos seu viés crítico;</a:t>
            </a:r>
          </a:p>
          <a:p>
            <a:pPr lvl="1"/>
            <a:r>
              <a:rPr lang="pt-PT" altLang="pt-PT" smtClean="0"/>
              <a:t>Perguntava-se se o facto de os EM se tornarem uma disciplina como  as outras não era um sinal colapso dos princípios dos EM?</a:t>
            </a:r>
          </a:p>
        </p:txBody>
      </p:sp>
      <p:sp>
        <p:nvSpPr>
          <p:cNvPr id="9220" name="Marcador de Posição da Data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E2EBD849-29DC-43B4-ADBE-FAA317E106F4}" type="datetime1">
              <a:rPr lang="en-US" altLang="pt-PT" sz="1400" smtClean="0">
                <a:solidFill>
                  <a:srgbClr val="660066"/>
                </a:solidFill>
                <a:latin typeface="Verdana" pitchFamily="34" charset="0"/>
              </a:rPr>
              <a:pPr eaLnBrk="1" hangingPunct="1"/>
              <a:t>5/22/2015</a:t>
            </a:fld>
            <a:endParaRPr lang="en-US" altLang="pt-PT" sz="1400" smtClean="0">
              <a:solidFill>
                <a:srgbClr val="660066"/>
              </a:solidFill>
              <a:latin typeface="Verdana" pitchFamily="34" charset="0"/>
            </a:endParaRPr>
          </a:p>
        </p:txBody>
      </p:sp>
      <p:sp>
        <p:nvSpPr>
          <p:cNvPr id="9221" name="Marcador de Posição do Rodapé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r>
              <a:rPr lang="en-US" altLang="pt-PT" sz="1600" smtClean="0">
                <a:solidFill>
                  <a:srgbClr val="660066"/>
                </a:solidFill>
                <a:latin typeface="Verdana" pitchFamily="34" charset="0"/>
              </a:rPr>
              <a:t>Virgínia Ferreira CES/FEUC</a:t>
            </a:r>
          </a:p>
        </p:txBody>
      </p:sp>
      <p:sp>
        <p:nvSpPr>
          <p:cNvPr id="9222" name="Marcador de Posição do Número do Diapositivo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270DC8F8-1890-4F3F-9515-660286F13882}" type="slidenum">
              <a:rPr lang="en-US" altLang="pt-PT" sz="1600" smtClean="0">
                <a:solidFill>
                  <a:srgbClr val="660066"/>
                </a:solidFill>
                <a:latin typeface="Verdana" pitchFamily="34" charset="0"/>
              </a:rPr>
              <a:pPr eaLnBrk="1" hangingPunct="1"/>
              <a:t>7</a:t>
            </a:fld>
            <a:r>
              <a:rPr lang="en-US" altLang="pt-PT" sz="1600" smtClean="0">
                <a:solidFill>
                  <a:srgbClr val="660066"/>
                </a:solidFill>
                <a:latin typeface="Verdana" pitchFamily="34" charset="0"/>
              </a:rPr>
              <a:t>/15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ítulo 1"/>
          <p:cNvSpPr>
            <a:spLocks noGrp="1"/>
          </p:cNvSpPr>
          <p:nvPr>
            <p:ph type="title"/>
          </p:nvPr>
        </p:nvSpPr>
        <p:spPr/>
        <p:txBody>
          <a:bodyPr/>
          <a:lstStyle/>
          <a:p>
            <a:r>
              <a:rPr lang="pt-PT" altLang="pt-PT" smtClean="0"/>
              <a:t>Tendências</a:t>
            </a:r>
          </a:p>
        </p:txBody>
      </p:sp>
      <p:sp>
        <p:nvSpPr>
          <p:cNvPr id="10243" name="Marcador de Posição de Conteúdo 2"/>
          <p:cNvSpPr>
            <a:spLocks noGrp="1"/>
          </p:cNvSpPr>
          <p:nvPr>
            <p:ph idx="1"/>
          </p:nvPr>
        </p:nvSpPr>
        <p:spPr>
          <a:xfrm>
            <a:off x="457200" y="1219200"/>
            <a:ext cx="8686800" cy="4724400"/>
          </a:xfrm>
        </p:spPr>
        <p:txBody>
          <a:bodyPr/>
          <a:lstStyle/>
          <a:p>
            <a:r>
              <a:rPr lang="pt-PT" altLang="pt-PT" b="0" smtClean="0"/>
              <a:t>Afastamento/negação do feminismo – feminista tornou-se uma nasty word</a:t>
            </a:r>
          </a:p>
          <a:p>
            <a:r>
              <a:rPr lang="pt-PT" altLang="pt-PT" b="0" smtClean="0"/>
              <a:t>Contestação das ações positivas</a:t>
            </a:r>
          </a:p>
          <a:p>
            <a:r>
              <a:rPr lang="pt-PT" altLang="pt-PT" b="0" smtClean="0"/>
              <a:t>Pressões estudantis sobre docentes “radicais”</a:t>
            </a:r>
          </a:p>
          <a:p>
            <a:r>
              <a:rPr lang="pt-PT" altLang="pt-PT" b="0" smtClean="0"/>
              <a:t>A simultaneidade do processo de institucionalização e de reação defensiva face às mudanças nas univ. fez com que os EMGF se concentrassem  no detalhe  - ´que se burocratizasse  em torno de - gestão dos programas, ajustamento da oferta curricular, supervisão de cursos de graduação, atração de estudantes de doutoramento, expansão orçamental, e fixação de rígidas regras de acesso ao campo.</a:t>
            </a:r>
            <a:r>
              <a:rPr lang="pt-PT" altLang="pt-PT" smtClean="0"/>
              <a:t> </a:t>
            </a:r>
          </a:p>
          <a:p>
            <a:endParaRPr lang="pt-PT" altLang="pt-PT" smtClean="0"/>
          </a:p>
        </p:txBody>
      </p:sp>
      <p:sp>
        <p:nvSpPr>
          <p:cNvPr id="10244" name="Marcador de Posição do Rodapé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r>
              <a:rPr lang="en-US" altLang="pt-PT" sz="1600" smtClean="0">
                <a:solidFill>
                  <a:srgbClr val="660066"/>
                </a:solidFill>
                <a:latin typeface="Verdana" pitchFamily="34" charset="0"/>
              </a:rPr>
              <a:t>Virgínia Ferreira CES/FEUC</a:t>
            </a:r>
          </a:p>
        </p:txBody>
      </p:sp>
      <p:sp>
        <p:nvSpPr>
          <p:cNvPr id="10245" name="Marcador de Posição do Número do Diapositivo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59B44059-5AC3-4FF1-8301-7716FCC1D59C}" type="slidenum">
              <a:rPr lang="en-US" altLang="pt-PT" sz="1600" smtClean="0">
                <a:solidFill>
                  <a:srgbClr val="660066"/>
                </a:solidFill>
                <a:latin typeface="Verdana" pitchFamily="34" charset="0"/>
              </a:rPr>
              <a:pPr eaLnBrk="1" hangingPunct="1"/>
              <a:t>8</a:t>
            </a:fld>
            <a:r>
              <a:rPr lang="en-US" altLang="pt-PT" sz="1600" smtClean="0">
                <a:solidFill>
                  <a:srgbClr val="660066"/>
                </a:solidFill>
                <a:latin typeface="Verdana" pitchFamily="34" charset="0"/>
              </a:rPr>
              <a:t>/15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ítulo 1"/>
          <p:cNvSpPr>
            <a:spLocks noGrp="1"/>
          </p:cNvSpPr>
          <p:nvPr>
            <p:ph type="title"/>
          </p:nvPr>
        </p:nvSpPr>
        <p:spPr>
          <a:xfrm>
            <a:off x="457200" y="76200"/>
            <a:ext cx="8291513" cy="1066800"/>
          </a:xfrm>
        </p:spPr>
        <p:txBody>
          <a:bodyPr/>
          <a:lstStyle/>
          <a:p>
            <a:r>
              <a:rPr lang="pt-PT" altLang="pt-PT" smtClean="0"/>
              <a:t>Mudanças nos modelos de gestão das universidades</a:t>
            </a:r>
          </a:p>
        </p:txBody>
      </p:sp>
      <p:sp>
        <p:nvSpPr>
          <p:cNvPr id="11267" name="Marcador de Posição de Conteúdo 2"/>
          <p:cNvSpPr>
            <a:spLocks noGrp="1"/>
          </p:cNvSpPr>
          <p:nvPr>
            <p:ph idx="1"/>
          </p:nvPr>
        </p:nvSpPr>
        <p:spPr/>
        <p:txBody>
          <a:bodyPr/>
          <a:lstStyle/>
          <a:p>
            <a:r>
              <a:rPr lang="pt-PT" altLang="pt-PT" smtClean="0"/>
              <a:t>As políticas neo-liberais instalaram-se:</a:t>
            </a:r>
          </a:p>
          <a:p>
            <a:r>
              <a:rPr lang="pt-PT" altLang="pt-PT" smtClean="0"/>
              <a:t>As universidades adotam o modelo de gestão empresarial</a:t>
            </a:r>
          </a:p>
          <a:p>
            <a:pPr lvl="1"/>
            <a:r>
              <a:rPr lang="pt-PT" altLang="pt-PT" smtClean="0"/>
              <a:t>As ideias foram redefinidas como mercadorias e as/os estudantes reclassificados como clientes pagantes de propinas que há que satisfazer;</a:t>
            </a:r>
          </a:p>
          <a:p>
            <a:pPr lvl="1"/>
            <a:r>
              <a:rPr lang="pt-PT" altLang="pt-PT" smtClean="0"/>
              <a:t>Os fins humanísticos foram substituídos por vocacionais;</a:t>
            </a:r>
          </a:p>
          <a:p>
            <a:pPr lvl="1"/>
            <a:r>
              <a:rPr lang="pt-PT" altLang="pt-PT" smtClean="0"/>
              <a:t>A enfâse na aquisição de informação factual substituiu a aprendizagem do pensamento crítico.</a:t>
            </a:r>
          </a:p>
          <a:p>
            <a:pPr lvl="1"/>
            <a:r>
              <a:rPr lang="pt-PT" altLang="pt-PT" smtClean="0"/>
              <a:t>Os EMGF, com a sua ênfase na igualdade e justiça social, estiveram entre os primeiros alvos.</a:t>
            </a:r>
          </a:p>
        </p:txBody>
      </p:sp>
      <p:sp>
        <p:nvSpPr>
          <p:cNvPr id="11268" name="Marcador de Posição da Data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400D4BEE-7782-4631-B356-804A891433FC}" type="datetime1">
              <a:rPr lang="en-US" altLang="pt-PT" sz="1400" smtClean="0">
                <a:solidFill>
                  <a:srgbClr val="660066"/>
                </a:solidFill>
                <a:latin typeface="Verdana" pitchFamily="34" charset="0"/>
              </a:rPr>
              <a:pPr eaLnBrk="1" hangingPunct="1"/>
              <a:t>5/22/2015</a:t>
            </a:fld>
            <a:endParaRPr lang="en-US" altLang="pt-PT" sz="1400" smtClean="0">
              <a:solidFill>
                <a:srgbClr val="660066"/>
              </a:solidFill>
              <a:latin typeface="Verdana" pitchFamily="34" charset="0"/>
            </a:endParaRPr>
          </a:p>
        </p:txBody>
      </p:sp>
      <p:sp>
        <p:nvSpPr>
          <p:cNvPr id="11269" name="Marcador de Posição do Rodapé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r>
              <a:rPr lang="en-US" altLang="pt-PT" sz="1600" smtClean="0">
                <a:solidFill>
                  <a:srgbClr val="660066"/>
                </a:solidFill>
                <a:latin typeface="Verdana" pitchFamily="34" charset="0"/>
              </a:rPr>
              <a:t>Virgínia Ferreira CES/FEUC</a:t>
            </a:r>
          </a:p>
        </p:txBody>
      </p:sp>
      <p:sp>
        <p:nvSpPr>
          <p:cNvPr id="11270" name="Marcador de Posição do Número do Diapositivo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algn="ctr" eaLnBrk="0" fontAlgn="base" hangingPunct="0">
              <a:spcBef>
                <a:spcPct val="0"/>
              </a:spcBef>
              <a:spcAft>
                <a:spcPct val="0"/>
              </a:spcAft>
              <a:defRPr sz="2000">
                <a:solidFill>
                  <a:schemeClr val="tx1"/>
                </a:solidFill>
                <a:latin typeface="Arial" charset="0"/>
              </a:defRPr>
            </a:lvl6pPr>
            <a:lvl7pPr marL="2971800" indent="-228600" algn="ctr" eaLnBrk="0" fontAlgn="base" hangingPunct="0">
              <a:spcBef>
                <a:spcPct val="0"/>
              </a:spcBef>
              <a:spcAft>
                <a:spcPct val="0"/>
              </a:spcAft>
              <a:defRPr sz="2000">
                <a:solidFill>
                  <a:schemeClr val="tx1"/>
                </a:solidFill>
                <a:latin typeface="Arial" charset="0"/>
              </a:defRPr>
            </a:lvl7pPr>
            <a:lvl8pPr marL="3429000" indent="-228600" algn="ctr" eaLnBrk="0" fontAlgn="base" hangingPunct="0">
              <a:spcBef>
                <a:spcPct val="0"/>
              </a:spcBef>
              <a:spcAft>
                <a:spcPct val="0"/>
              </a:spcAft>
              <a:defRPr sz="2000">
                <a:solidFill>
                  <a:schemeClr val="tx1"/>
                </a:solidFill>
                <a:latin typeface="Arial" charset="0"/>
              </a:defRPr>
            </a:lvl8pPr>
            <a:lvl9pPr marL="3886200" indent="-228600" algn="ctr" eaLnBrk="0" fontAlgn="base" hangingPunct="0">
              <a:spcBef>
                <a:spcPct val="0"/>
              </a:spcBef>
              <a:spcAft>
                <a:spcPct val="0"/>
              </a:spcAft>
              <a:defRPr sz="2000">
                <a:solidFill>
                  <a:schemeClr val="tx1"/>
                </a:solidFill>
                <a:latin typeface="Arial" charset="0"/>
              </a:defRPr>
            </a:lvl9pPr>
          </a:lstStyle>
          <a:p>
            <a:pPr eaLnBrk="1" hangingPunct="1"/>
            <a:fld id="{452B75F0-C292-42C9-AD62-3CF5FF807B89}" type="slidenum">
              <a:rPr lang="en-US" altLang="pt-PT" sz="1600" smtClean="0">
                <a:solidFill>
                  <a:srgbClr val="660066"/>
                </a:solidFill>
                <a:latin typeface="Verdana" pitchFamily="34" charset="0"/>
              </a:rPr>
              <a:pPr eaLnBrk="1" hangingPunct="1"/>
              <a:t>9</a:t>
            </a:fld>
            <a:r>
              <a:rPr lang="en-US" altLang="pt-PT" sz="1600" smtClean="0">
                <a:solidFill>
                  <a:srgbClr val="660066"/>
                </a:solidFill>
                <a:latin typeface="Verdana" pitchFamily="34" charset="0"/>
              </a:rPr>
              <a:t>/15</a:t>
            </a:r>
          </a:p>
        </p:txBody>
      </p:sp>
    </p:spTree>
  </p:cSld>
  <p:clrMapOvr>
    <a:masterClrMapping/>
  </p:clrMapOvr>
</p:sld>
</file>

<file path=ppt/theme/theme1.xml><?xml version="1.0" encoding="utf-8"?>
<a:theme xmlns:a="http://schemas.openxmlformats.org/drawingml/2006/main" name="Women's History Month presentation">
  <a:themeElements>
    <a:clrScheme name="Women's History Month presentation 6">
      <a:dk1>
        <a:srgbClr val="000000"/>
      </a:dk1>
      <a:lt1>
        <a:srgbClr val="FFFFFF"/>
      </a:lt1>
      <a:dk2>
        <a:srgbClr val="000000"/>
      </a:dk2>
      <a:lt2>
        <a:srgbClr val="996633"/>
      </a:lt2>
      <a:accent1>
        <a:srgbClr val="CC9900"/>
      </a:accent1>
      <a:accent2>
        <a:srgbClr val="FFE28F"/>
      </a:accent2>
      <a:accent3>
        <a:srgbClr val="FFFFFF"/>
      </a:accent3>
      <a:accent4>
        <a:srgbClr val="000000"/>
      </a:accent4>
      <a:accent5>
        <a:srgbClr val="E2CAAA"/>
      </a:accent5>
      <a:accent6>
        <a:srgbClr val="E7CD81"/>
      </a:accent6>
      <a:hlink>
        <a:srgbClr val="996633"/>
      </a:hlink>
      <a:folHlink>
        <a:srgbClr val="FF9900"/>
      </a:folHlink>
    </a:clrScheme>
    <a:fontScheme name="Women's History Month presentation">
      <a:majorFont>
        <a:latin typeface="Gill Sans MT"/>
        <a:ea typeface=""/>
        <a:cs typeface=""/>
      </a:majorFont>
      <a:minorFont>
        <a:latin typeface="Gill Sans M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pt-PT"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pt-PT" sz="2000" b="0" i="0" u="none" strike="noStrike" cap="none" normalizeH="0" baseline="0" smtClean="0">
            <a:ln>
              <a:noFill/>
            </a:ln>
            <a:solidFill>
              <a:schemeClr val="tx1"/>
            </a:solidFill>
            <a:effectLst/>
            <a:latin typeface="Arial" charset="0"/>
          </a:defRPr>
        </a:defPPr>
      </a:lstStyle>
    </a:lnDef>
  </a:objectDefaults>
  <a:extraClrSchemeLst>
    <a:extraClrScheme>
      <a:clrScheme name="Women's History Month presentation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Women's History Month presentation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Women's History Month presentation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Women's History Month presentation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
      <a:clrScheme name="Women's History Month presentation 5">
        <a:dk1>
          <a:srgbClr val="000000"/>
        </a:dk1>
        <a:lt1>
          <a:srgbClr val="FFFFFF"/>
        </a:lt1>
        <a:dk2>
          <a:srgbClr val="000000"/>
        </a:dk2>
        <a:lt2>
          <a:srgbClr val="996633"/>
        </a:lt2>
        <a:accent1>
          <a:srgbClr val="CC9900"/>
        </a:accent1>
        <a:accent2>
          <a:srgbClr val="FFECB7"/>
        </a:accent2>
        <a:accent3>
          <a:srgbClr val="FFFFFF"/>
        </a:accent3>
        <a:accent4>
          <a:srgbClr val="000000"/>
        </a:accent4>
        <a:accent5>
          <a:srgbClr val="E2CAAA"/>
        </a:accent5>
        <a:accent6>
          <a:srgbClr val="E7D6A6"/>
        </a:accent6>
        <a:hlink>
          <a:srgbClr val="996633"/>
        </a:hlink>
        <a:folHlink>
          <a:srgbClr val="FF9900"/>
        </a:folHlink>
      </a:clrScheme>
      <a:clrMap bg1="lt1" tx1="dk1" bg2="lt2" tx2="dk2" accent1="accent1" accent2="accent2" accent3="accent3" accent4="accent4" accent5="accent5" accent6="accent6" hlink="hlink" folHlink="folHlink"/>
    </a:extraClrScheme>
    <a:extraClrScheme>
      <a:clrScheme name="Women's History Month presentation 6">
        <a:dk1>
          <a:srgbClr val="000000"/>
        </a:dk1>
        <a:lt1>
          <a:srgbClr val="FFFFFF"/>
        </a:lt1>
        <a:dk2>
          <a:srgbClr val="000000"/>
        </a:dk2>
        <a:lt2>
          <a:srgbClr val="996633"/>
        </a:lt2>
        <a:accent1>
          <a:srgbClr val="CC9900"/>
        </a:accent1>
        <a:accent2>
          <a:srgbClr val="FFE28F"/>
        </a:accent2>
        <a:accent3>
          <a:srgbClr val="FFFFFF"/>
        </a:accent3>
        <a:accent4>
          <a:srgbClr val="000000"/>
        </a:accent4>
        <a:accent5>
          <a:srgbClr val="E2CAAA"/>
        </a:accent5>
        <a:accent6>
          <a:srgbClr val="E7CD81"/>
        </a:accent6>
        <a:hlink>
          <a:srgbClr val="996633"/>
        </a:hlink>
        <a:folHlink>
          <a:srgbClr val="FF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Women's History Month presentation</Template>
  <TotalTime>2873</TotalTime>
  <Words>2013</Words>
  <Application>Microsoft Office PowerPoint</Application>
  <PresentationFormat>Apresentação no Ecrã (4:3)</PresentationFormat>
  <Paragraphs>160</Paragraphs>
  <Slides>15</Slides>
  <Notes>8</Notes>
  <HiddenSlides>0</HiddenSlides>
  <MMClips>0</MMClips>
  <ScaleCrop>false</ScaleCrop>
  <HeadingPairs>
    <vt:vector size="6" baseType="variant">
      <vt:variant>
        <vt:lpstr>Tipos de letra usados</vt:lpstr>
      </vt:variant>
      <vt:variant>
        <vt:i4>4</vt:i4>
      </vt:variant>
      <vt:variant>
        <vt:lpstr>Tema</vt:lpstr>
      </vt:variant>
      <vt:variant>
        <vt:i4>1</vt:i4>
      </vt:variant>
      <vt:variant>
        <vt:lpstr>Títulos dos diapositivos</vt:lpstr>
      </vt:variant>
      <vt:variant>
        <vt:i4>15</vt:i4>
      </vt:variant>
    </vt:vector>
  </HeadingPairs>
  <TitlesOfParts>
    <vt:vector size="20" baseType="lpstr">
      <vt:lpstr>Arial</vt:lpstr>
      <vt:lpstr>Gill Sans MT</vt:lpstr>
      <vt:lpstr>Verdana</vt:lpstr>
      <vt:lpstr>Calibri</vt:lpstr>
      <vt:lpstr>Women's History Month presentation</vt:lpstr>
      <vt:lpstr>      EMGF - burocratização sem profissionalização?    Virgínia Ferreira Conf. Género, Ciência e Universidade - III Aniversário CIEG  ISCSP – 21 de maio 2015</vt:lpstr>
      <vt:lpstr>Sumário</vt:lpstr>
      <vt:lpstr>Definições de profissionalização</vt:lpstr>
      <vt:lpstr>Definições de profissionalização</vt:lpstr>
      <vt:lpstr>Indicadores</vt:lpstr>
      <vt:lpstr>Outra tipologia (Meier; Lombardo, 2009)</vt:lpstr>
      <vt:lpstr>Eterno debate entre vantagens e desvantagens da autonomia</vt:lpstr>
      <vt:lpstr>Tendências</vt:lpstr>
      <vt:lpstr>Mudanças nos modelos de gestão das universidades</vt:lpstr>
      <vt:lpstr>Nova Gestão das Universidades (cont.) </vt:lpstr>
      <vt:lpstr>Nova gestão das universidades</vt:lpstr>
      <vt:lpstr>The impossibility of Women’s studies</vt:lpstr>
      <vt:lpstr>Diagnósticos sobre a institucionalização dos EMGF em Portugal</vt:lpstr>
      <vt:lpstr>Burocratização sem profissionalização</vt:lpstr>
      <vt:lpstr>O mainstreaming e os EMGF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Women’s History Month Presentation</dc:title>
  <dc:creator>Virgínia</dc:creator>
  <cp:lastModifiedBy>cieg  2013</cp:lastModifiedBy>
  <cp:revision>151</cp:revision>
  <dcterms:created xsi:type="dcterms:W3CDTF">2007-02-11T10:53:53Z</dcterms:created>
  <dcterms:modified xsi:type="dcterms:W3CDTF">2015-05-22T09:56:00Z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TC101077641033</vt:lpwstr>
  </property>
</Properties>
</file>