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5" r:id="rId2"/>
    <p:sldId id="271" r:id="rId3"/>
    <p:sldId id="272" r:id="rId4"/>
    <p:sldId id="273" r:id="rId5"/>
    <p:sldId id="274" r:id="rId6"/>
    <p:sldId id="276" r:id="rId7"/>
    <p:sldId id="277" r:id="rId8"/>
    <p:sldId id="288" r:id="rId9"/>
    <p:sldId id="279" r:id="rId10"/>
    <p:sldId id="286" r:id="rId11"/>
    <p:sldId id="291" r:id="rId12"/>
    <p:sldId id="293" r:id="rId13"/>
    <p:sldId id="294" r:id="rId14"/>
    <p:sldId id="297" r:id="rId15"/>
    <p:sldId id="29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21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57E9B-EB6E-3748-AA07-5BC8365E2461}" type="datetimeFigureOut">
              <a:rPr lang="en-US" smtClean="0"/>
              <a:t>5/22/2015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38C39-70B1-BE49-83B4-04C2587C696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61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57E9B-EB6E-3748-AA07-5BC8365E2461}" type="datetimeFigureOut">
              <a:rPr lang="en-US" smtClean="0"/>
              <a:t>5/22/2015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38C39-70B1-BE49-83B4-04C2587C696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9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57E9B-EB6E-3748-AA07-5BC8365E2461}" type="datetimeFigureOut">
              <a:rPr lang="en-US" smtClean="0"/>
              <a:t>5/22/2015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38C39-70B1-BE49-83B4-04C2587C696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46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57E9B-EB6E-3748-AA07-5BC8365E2461}" type="datetimeFigureOut">
              <a:rPr lang="en-US" smtClean="0"/>
              <a:t>5/22/2015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38C39-70B1-BE49-83B4-04C2587C696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554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57E9B-EB6E-3748-AA07-5BC8365E2461}" type="datetimeFigureOut">
              <a:rPr lang="en-US" smtClean="0"/>
              <a:t>5/22/2015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38C39-70B1-BE49-83B4-04C2587C696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527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57E9B-EB6E-3748-AA07-5BC8365E2461}" type="datetimeFigureOut">
              <a:rPr lang="en-US" smtClean="0"/>
              <a:t>5/22/2015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38C39-70B1-BE49-83B4-04C2587C696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16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57E9B-EB6E-3748-AA07-5BC8365E2461}" type="datetimeFigureOut">
              <a:rPr lang="en-US" smtClean="0"/>
              <a:t>5/22/2015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38C39-70B1-BE49-83B4-04C2587C696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176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57E9B-EB6E-3748-AA07-5BC8365E2461}" type="datetimeFigureOut">
              <a:rPr lang="en-US" smtClean="0"/>
              <a:t>5/22/2015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38C39-70B1-BE49-83B4-04C2587C696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992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57E9B-EB6E-3748-AA07-5BC8365E2461}" type="datetimeFigureOut">
              <a:rPr lang="en-US" smtClean="0"/>
              <a:t>5/22/2015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38C39-70B1-BE49-83B4-04C2587C696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393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57E9B-EB6E-3748-AA07-5BC8365E2461}" type="datetimeFigureOut">
              <a:rPr lang="en-US" smtClean="0"/>
              <a:t>5/22/2015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38C39-70B1-BE49-83B4-04C2587C696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076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57E9B-EB6E-3748-AA07-5BC8365E2461}" type="datetimeFigureOut">
              <a:rPr lang="en-US" smtClean="0"/>
              <a:t>5/22/2015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38C39-70B1-BE49-83B4-04C2587C696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884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57E9B-EB6E-3748-AA07-5BC8365E2461}" type="datetimeFigureOut">
              <a:rPr lang="en-US" smtClean="0"/>
              <a:t>5/22/2015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938C39-70B1-BE49-83B4-04C2587C696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386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1" y="336162"/>
            <a:ext cx="4667422" cy="629693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934122" y="1362670"/>
            <a:ext cx="3359965" cy="320087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000090"/>
                </a:solidFill>
              </a:rPr>
              <a:t>Sessão</a:t>
            </a:r>
            <a:r>
              <a:rPr lang="en-US" sz="2800" dirty="0" smtClean="0">
                <a:solidFill>
                  <a:srgbClr val="000090"/>
                </a:solidFill>
              </a:rPr>
              <a:t> </a:t>
            </a:r>
            <a:r>
              <a:rPr lang="en-US" sz="2800" dirty="0">
                <a:solidFill>
                  <a:srgbClr val="000090"/>
                </a:solidFill>
              </a:rPr>
              <a:t>de </a:t>
            </a:r>
            <a:r>
              <a:rPr lang="en-US" sz="2800" dirty="0" err="1" smtClean="0">
                <a:solidFill>
                  <a:srgbClr val="000090"/>
                </a:solidFill>
              </a:rPr>
              <a:t>abertura</a:t>
            </a:r>
            <a:endParaRPr lang="en-US" sz="2800" dirty="0" smtClean="0">
              <a:solidFill>
                <a:srgbClr val="000090"/>
              </a:solidFill>
            </a:endParaRPr>
          </a:p>
          <a:p>
            <a:pPr algn="ctr"/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Anália Torres </a:t>
            </a:r>
          </a:p>
          <a:p>
            <a:pPr algn="ctr"/>
            <a:r>
              <a:rPr lang="en-US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Coordenadora</a:t>
            </a: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do CIEG</a:t>
            </a:r>
          </a:p>
          <a:p>
            <a:pPr algn="ctr"/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en-US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9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21 de </a:t>
            </a:r>
            <a:r>
              <a:rPr lang="en-US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9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Maio</a:t>
            </a: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9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de 2015  </a:t>
            </a:r>
            <a:endParaRPr lang="pt-PT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9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33684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" y="241300"/>
            <a:ext cx="8343900" cy="60833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t-PT" sz="8000" dirty="0" smtClean="0">
                <a:solidFill>
                  <a:srgbClr val="000090"/>
                </a:solidFill>
                <a:latin typeface="Constantia"/>
                <a:cs typeface="Constantia"/>
              </a:rPr>
              <a:t>São temas complexos que pedem análises rigorosas, fundamentação e demonstração tal como em qualquer outra área científica. E cujos resultados de investigação possam servir, tal como na medicina, para intervir sobre as realidades que queremos mudar.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pt-PT" sz="8000" dirty="0" smtClean="0">
              <a:solidFill>
                <a:srgbClr val="000090"/>
              </a:solidFill>
              <a:latin typeface="Constantia"/>
              <a:cs typeface="Constantia"/>
            </a:endParaRPr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t-PT" sz="8000" dirty="0" smtClean="0">
                <a:solidFill>
                  <a:srgbClr val="000090"/>
                </a:solidFill>
                <a:latin typeface="Constantia"/>
                <a:cs typeface="Constantia"/>
              </a:rPr>
              <a:t>É que nestes temas há mesmo </a:t>
            </a:r>
            <a:r>
              <a:rPr lang="pt-PT" sz="8000" dirty="0" smtClean="0">
                <a:solidFill>
                  <a:srgbClr val="FF0000"/>
                </a:solidFill>
                <a:latin typeface="Constantia"/>
                <a:cs typeface="Constantia"/>
              </a:rPr>
              <a:t>questões paradoxais. </a:t>
            </a:r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endParaRPr lang="pt-PT" sz="8000" dirty="0">
              <a:solidFill>
                <a:srgbClr val="000090"/>
              </a:solidFill>
              <a:latin typeface="Constantia"/>
              <a:cs typeface="Constantia"/>
            </a:endParaRPr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t-PT" sz="8000" dirty="0" smtClean="0">
                <a:solidFill>
                  <a:srgbClr val="000090"/>
                </a:solidFill>
                <a:latin typeface="Constantia"/>
                <a:cs typeface="Constantia"/>
              </a:rPr>
              <a:t>Embora se demonstre que há </a:t>
            </a:r>
            <a:r>
              <a:rPr lang="pt-PT" sz="8000" dirty="0">
                <a:solidFill>
                  <a:srgbClr val="000090"/>
                </a:solidFill>
                <a:latin typeface="Constantia"/>
                <a:cs typeface="Constantia"/>
              </a:rPr>
              <a:t>mais diferenças </a:t>
            </a:r>
            <a:r>
              <a:rPr lang="pt-PT" sz="8000" dirty="0" err="1">
                <a:solidFill>
                  <a:srgbClr val="FF6600"/>
                </a:solidFill>
                <a:latin typeface="Constantia"/>
                <a:cs typeface="Constantia"/>
              </a:rPr>
              <a:t>intra</a:t>
            </a:r>
            <a:r>
              <a:rPr lang="pt-PT" sz="8000" dirty="0">
                <a:solidFill>
                  <a:srgbClr val="FF6600"/>
                </a:solidFill>
                <a:latin typeface="Constantia"/>
                <a:cs typeface="Constantia"/>
              </a:rPr>
              <a:t>-sexos do que </a:t>
            </a:r>
            <a:r>
              <a:rPr lang="pt-PT" sz="8000" dirty="0" err="1">
                <a:solidFill>
                  <a:srgbClr val="FF6600"/>
                </a:solidFill>
                <a:latin typeface="Constantia"/>
                <a:cs typeface="Constantia"/>
              </a:rPr>
              <a:t>inter</a:t>
            </a:r>
            <a:r>
              <a:rPr lang="pt-PT" sz="8000" dirty="0">
                <a:solidFill>
                  <a:srgbClr val="FF6600"/>
                </a:solidFill>
                <a:latin typeface="Constantia"/>
                <a:cs typeface="Constantia"/>
              </a:rPr>
              <a:t>-</a:t>
            </a:r>
            <a:r>
              <a:rPr lang="pt-PT" sz="8000" dirty="0" smtClean="0">
                <a:solidFill>
                  <a:srgbClr val="FF6600"/>
                </a:solidFill>
                <a:latin typeface="Constantia"/>
                <a:cs typeface="Constantia"/>
              </a:rPr>
              <a:t>sexos, </a:t>
            </a:r>
            <a:r>
              <a:rPr lang="pt-PT" sz="8000" dirty="0" smtClean="0">
                <a:solidFill>
                  <a:srgbClr val="000090"/>
                </a:solidFill>
                <a:latin typeface="Constantia"/>
                <a:cs typeface="Constantia"/>
              </a:rPr>
              <a:t>e  do que se trata é de </a:t>
            </a:r>
            <a:r>
              <a:rPr lang="pt-PT" sz="8000" b="1" dirty="0" smtClean="0">
                <a:solidFill>
                  <a:srgbClr val="FF6600"/>
                </a:solidFill>
                <a:latin typeface="Constantia"/>
                <a:cs typeface="Constantia"/>
              </a:rPr>
              <a:t>construção social da diferença</a:t>
            </a:r>
            <a:r>
              <a:rPr lang="pt-PT" sz="8000" dirty="0" smtClean="0">
                <a:solidFill>
                  <a:srgbClr val="000090"/>
                </a:solidFill>
                <a:latin typeface="Constantia"/>
                <a:cs typeface="Constantia"/>
              </a:rPr>
              <a:t>, os obstáculos naturalistas/biologistas persistem, não se percebendo que mais do que as diferenças biológicas pesam as experiências </a:t>
            </a:r>
            <a:r>
              <a:rPr lang="pt-PT" sz="8000" dirty="0">
                <a:solidFill>
                  <a:srgbClr val="000090"/>
                </a:solidFill>
                <a:latin typeface="Constantia"/>
                <a:cs typeface="Constantia"/>
              </a:rPr>
              <a:t>de vida </a:t>
            </a:r>
            <a:r>
              <a:rPr lang="pt-PT" sz="8000" dirty="0" smtClean="0">
                <a:solidFill>
                  <a:srgbClr val="000090"/>
                </a:solidFill>
                <a:latin typeface="Constantia"/>
                <a:cs typeface="Constantia"/>
              </a:rPr>
              <a:t>diferentes, acesso a recursos distintos, desigualdades de poder;  </a:t>
            </a:r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endParaRPr lang="pt-PT" sz="8000" dirty="0">
              <a:solidFill>
                <a:srgbClr val="000090"/>
              </a:solidFill>
              <a:latin typeface="Constantia"/>
              <a:cs typeface="Constantia"/>
            </a:endParaRPr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t-PT" sz="8000" dirty="0" smtClean="0">
                <a:solidFill>
                  <a:srgbClr val="000090"/>
                </a:solidFill>
                <a:latin typeface="Constantia"/>
                <a:cs typeface="Constantia"/>
              </a:rPr>
              <a:t>E como temos feito importantes avanços na lei – ainda que mais se possa fazer – estes contribuem, por vezes, como efeito ecrã fazendo crer que há de fato igualdade; quando na realidade </a:t>
            </a:r>
            <a:r>
              <a:rPr lang="pt-PT" sz="8000" dirty="0">
                <a:solidFill>
                  <a:srgbClr val="000090"/>
                </a:solidFill>
                <a:latin typeface="Constantia"/>
                <a:cs typeface="Constantia"/>
              </a:rPr>
              <a:t>q</a:t>
            </a:r>
            <a:r>
              <a:rPr lang="pt-PT" sz="8000" dirty="0" smtClean="0">
                <a:solidFill>
                  <a:srgbClr val="000090"/>
                </a:solidFill>
                <a:latin typeface="Constantia"/>
                <a:cs typeface="Constantia"/>
              </a:rPr>
              <a:t>uanto </a:t>
            </a:r>
            <a:r>
              <a:rPr lang="pt-PT" sz="8000" dirty="0">
                <a:solidFill>
                  <a:srgbClr val="000090"/>
                </a:solidFill>
                <a:latin typeface="Constantia"/>
                <a:cs typeface="Constantia"/>
              </a:rPr>
              <a:t>mais clara é a afirmação da igualdade de  direitos</a:t>
            </a:r>
            <a:r>
              <a:rPr lang="pt-PT" sz="8000" b="1" dirty="0">
                <a:solidFill>
                  <a:srgbClr val="FF6600"/>
                </a:solidFill>
                <a:latin typeface="Constantia"/>
                <a:cs typeface="Constantia"/>
              </a:rPr>
              <a:t> maior é a percepção do paradoxo da persistência das </a:t>
            </a:r>
            <a:r>
              <a:rPr lang="pt-PT" sz="8000" b="1" dirty="0" smtClean="0">
                <a:solidFill>
                  <a:srgbClr val="FF6600"/>
                </a:solidFill>
                <a:latin typeface="Constantia"/>
                <a:cs typeface="Constantia"/>
              </a:rPr>
              <a:t>desigualdades</a:t>
            </a:r>
            <a:r>
              <a:rPr lang="pt-PT" sz="8000" dirty="0">
                <a:solidFill>
                  <a:srgbClr val="FF6600"/>
                </a:solidFill>
                <a:latin typeface="Constantia"/>
                <a:cs typeface="Constantia"/>
              </a:rPr>
              <a:t> </a:t>
            </a:r>
            <a:r>
              <a:rPr lang="pt-PT" sz="8000" dirty="0" smtClean="0">
                <a:solidFill>
                  <a:srgbClr val="000090"/>
                </a:solidFill>
                <a:latin typeface="Constantia"/>
                <a:cs typeface="Constantia"/>
              </a:rPr>
              <a:t>que não são só de género, mas também de classe, de etnia, de orientação sexual entre outras. </a:t>
            </a:r>
          </a:p>
          <a:p>
            <a:pPr marL="0" indent="0">
              <a:buNone/>
            </a:pPr>
            <a:endParaRPr lang="pt-PT" sz="6200" dirty="0"/>
          </a:p>
        </p:txBody>
      </p:sp>
    </p:spTree>
    <p:extLst>
      <p:ext uri="{BB962C8B-B14F-4D97-AF65-F5344CB8AC3E}">
        <p14:creationId xmlns:p14="http://schemas.microsoft.com/office/powerpoint/2010/main" val="131017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900" y="-520700"/>
            <a:ext cx="8331200" cy="52578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pt-PT" sz="9600" dirty="0" smtClean="0">
              <a:latin typeface="Constantia"/>
              <a:cs typeface="Constantia"/>
            </a:endParaRPr>
          </a:p>
          <a:p>
            <a:pPr marL="0" indent="0">
              <a:buNone/>
            </a:pPr>
            <a:endParaRPr lang="pt-PT" sz="9600" dirty="0">
              <a:latin typeface="Constantia"/>
              <a:cs typeface="Constantia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t-PT" sz="8000" dirty="0" smtClean="0">
                <a:solidFill>
                  <a:srgbClr val="000090"/>
                </a:solidFill>
                <a:latin typeface="Constantia"/>
                <a:cs typeface="Constantia"/>
              </a:rPr>
              <a:t>Aliás, sem uma análise mais profunda, como </a:t>
            </a:r>
            <a:r>
              <a:rPr lang="pt-PT" sz="8000" dirty="0">
                <a:solidFill>
                  <a:srgbClr val="000090"/>
                </a:solidFill>
                <a:latin typeface="Constantia"/>
                <a:cs typeface="Constantia"/>
              </a:rPr>
              <a:t>se </a:t>
            </a:r>
            <a:r>
              <a:rPr lang="pt-PT" sz="8000" dirty="0" smtClean="0">
                <a:solidFill>
                  <a:srgbClr val="000090"/>
                </a:solidFill>
                <a:latin typeface="Constantia"/>
                <a:cs typeface="Constantia"/>
              </a:rPr>
              <a:t>compreenderia  </a:t>
            </a:r>
            <a:r>
              <a:rPr lang="pt-PT" sz="8000" dirty="0">
                <a:solidFill>
                  <a:srgbClr val="000090"/>
                </a:solidFill>
                <a:latin typeface="Constantia"/>
                <a:cs typeface="Constantia"/>
              </a:rPr>
              <a:t>que no século XXI </a:t>
            </a:r>
            <a:r>
              <a:rPr lang="pt-PT" sz="8000" dirty="0" smtClean="0">
                <a:solidFill>
                  <a:srgbClr val="000090"/>
                </a:solidFill>
                <a:latin typeface="Constantia"/>
                <a:cs typeface="Constantia"/>
              </a:rPr>
              <a:t>na </a:t>
            </a:r>
            <a:r>
              <a:rPr lang="pt-PT" sz="8000" dirty="0">
                <a:solidFill>
                  <a:srgbClr val="000090"/>
                </a:solidFill>
                <a:latin typeface="Constantia"/>
                <a:cs typeface="Constantia"/>
              </a:rPr>
              <a:t>nova universidade de </a:t>
            </a:r>
            <a:r>
              <a:rPr lang="pt-PT" sz="8000" dirty="0" smtClean="0">
                <a:solidFill>
                  <a:srgbClr val="000090"/>
                </a:solidFill>
                <a:latin typeface="Constantia"/>
                <a:cs typeface="Constantia"/>
              </a:rPr>
              <a:t>Lisboa</a:t>
            </a:r>
            <a:r>
              <a:rPr lang="pt-PT" sz="8000" dirty="0">
                <a:solidFill>
                  <a:srgbClr val="000090"/>
                </a:solidFill>
                <a:latin typeface="Constantia"/>
                <a:cs typeface="Constantia"/>
              </a:rPr>
              <a:t>, </a:t>
            </a:r>
            <a:r>
              <a:rPr lang="pt-PT" sz="8000" dirty="0" smtClean="0">
                <a:solidFill>
                  <a:srgbClr val="000090"/>
                </a:solidFill>
                <a:latin typeface="Constantia"/>
                <a:cs typeface="Constantia"/>
              </a:rPr>
              <a:t>no momento da sua nomeação a nova equipa reitoral não tenha incluído </a:t>
            </a:r>
            <a:r>
              <a:rPr lang="pt-PT" sz="8000" b="1" dirty="0" smtClean="0">
                <a:solidFill>
                  <a:schemeClr val="accent6">
                    <a:lumMod val="75000"/>
                  </a:schemeClr>
                </a:solidFill>
                <a:latin typeface="Constantia"/>
                <a:cs typeface="Constantia"/>
              </a:rPr>
              <a:t>nem </a:t>
            </a:r>
            <a:r>
              <a:rPr lang="pt-PT" sz="8000" b="1" dirty="0">
                <a:solidFill>
                  <a:schemeClr val="accent6">
                    <a:lumMod val="75000"/>
                  </a:schemeClr>
                </a:solidFill>
                <a:latin typeface="Constantia"/>
                <a:cs typeface="Constantia"/>
              </a:rPr>
              <a:t>uma </a:t>
            </a:r>
            <a:r>
              <a:rPr lang="pt-PT" sz="8000" b="1" dirty="0" smtClean="0">
                <a:solidFill>
                  <a:schemeClr val="accent6">
                    <a:lumMod val="75000"/>
                  </a:schemeClr>
                </a:solidFill>
                <a:latin typeface="Constantia"/>
                <a:cs typeface="Constantia"/>
              </a:rPr>
              <a:t>mulher</a:t>
            </a:r>
            <a:r>
              <a:rPr lang="pt-PT" sz="8000" dirty="0" smtClean="0">
                <a:solidFill>
                  <a:schemeClr val="accent6">
                    <a:lumMod val="75000"/>
                  </a:schemeClr>
                </a:solidFill>
                <a:latin typeface="Constantia"/>
                <a:cs typeface="Constantia"/>
              </a:rPr>
              <a:t>? </a:t>
            </a:r>
            <a:r>
              <a:rPr lang="pt-PT" sz="8000" dirty="0" smtClean="0">
                <a:solidFill>
                  <a:srgbClr val="000090"/>
                </a:solidFill>
                <a:latin typeface="Constantia"/>
                <a:cs typeface="Constantia"/>
              </a:rPr>
              <a:t>(apesar do Conselho Geral ser presidido por uma mulher). Fenómeno </a:t>
            </a:r>
            <a:r>
              <a:rPr lang="pt-PT" sz="8000" dirty="0">
                <a:solidFill>
                  <a:srgbClr val="000090"/>
                </a:solidFill>
                <a:latin typeface="Constantia"/>
                <a:cs typeface="Constantia"/>
              </a:rPr>
              <a:t>tanto </a:t>
            </a:r>
            <a:r>
              <a:rPr lang="pt-PT" sz="8000" dirty="0" smtClean="0">
                <a:solidFill>
                  <a:srgbClr val="000090"/>
                </a:solidFill>
                <a:latin typeface="Constantia"/>
                <a:cs typeface="Constantia"/>
              </a:rPr>
              <a:t>mais estranho quanto </a:t>
            </a:r>
            <a:r>
              <a:rPr lang="pt-PT" sz="8000" dirty="0">
                <a:solidFill>
                  <a:srgbClr val="000090"/>
                </a:solidFill>
                <a:latin typeface="Constantia"/>
                <a:cs typeface="Constantia"/>
              </a:rPr>
              <a:t>houve nas universidades que lhe </a:t>
            </a:r>
            <a:r>
              <a:rPr lang="pt-PT" sz="8000" dirty="0" smtClean="0">
                <a:solidFill>
                  <a:srgbClr val="000090"/>
                </a:solidFill>
                <a:latin typeface="Constantia"/>
                <a:cs typeface="Constantia"/>
              </a:rPr>
              <a:t>deram origem, </a:t>
            </a:r>
            <a:r>
              <a:rPr lang="pt-PT" sz="8000" dirty="0">
                <a:solidFill>
                  <a:srgbClr val="000090"/>
                </a:solidFill>
                <a:latin typeface="Constantia"/>
                <a:cs typeface="Constantia"/>
              </a:rPr>
              <a:t>reitoras, </a:t>
            </a:r>
            <a:r>
              <a:rPr lang="pt-PT" sz="8000" dirty="0" smtClean="0">
                <a:solidFill>
                  <a:srgbClr val="000090"/>
                </a:solidFill>
                <a:latin typeface="Constantia"/>
                <a:cs typeface="Constantia"/>
              </a:rPr>
              <a:t>vice-reitoras </a:t>
            </a:r>
            <a:r>
              <a:rPr lang="pt-PT" sz="8000" dirty="0">
                <a:solidFill>
                  <a:srgbClr val="000090"/>
                </a:solidFill>
                <a:latin typeface="Constantia"/>
                <a:cs typeface="Constantia"/>
              </a:rPr>
              <a:t>e </a:t>
            </a:r>
            <a:r>
              <a:rPr lang="pt-PT" sz="8000" dirty="0" smtClean="0">
                <a:solidFill>
                  <a:srgbClr val="000090"/>
                </a:solidFill>
                <a:latin typeface="Constantia"/>
                <a:cs typeface="Constantia"/>
              </a:rPr>
              <a:t>pró-reitoras.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pt-PT" sz="8000" dirty="0">
              <a:solidFill>
                <a:srgbClr val="000090"/>
              </a:solidFill>
              <a:latin typeface="Constantia"/>
              <a:cs typeface="Constantia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t-PT" sz="8000" b="1" dirty="0" smtClean="0">
                <a:solidFill>
                  <a:srgbClr val="E46C0A"/>
                </a:solidFill>
                <a:latin typeface="Constantia"/>
                <a:cs typeface="Constantia"/>
              </a:rPr>
              <a:t>Os estudos de género ajudam a explicar</a:t>
            </a:r>
            <a:r>
              <a:rPr lang="pt-PT" sz="8000" dirty="0" smtClean="0">
                <a:solidFill>
                  <a:srgbClr val="000090"/>
                </a:solidFill>
                <a:latin typeface="Constantia"/>
                <a:cs typeface="Constantia"/>
              </a:rPr>
              <a:t>: rejeitando uma lógica conspirativa dos homens contra as mulheres, o que mostram é que as </a:t>
            </a:r>
            <a:r>
              <a:rPr lang="pt-PT" sz="8000" b="1" dirty="0" smtClean="0">
                <a:solidFill>
                  <a:srgbClr val="E46C0A"/>
                </a:solidFill>
                <a:latin typeface="Constantia"/>
                <a:cs typeface="Constantia"/>
              </a:rPr>
              <a:t>redes de interconhecimento </a:t>
            </a:r>
            <a:r>
              <a:rPr lang="pt-PT" sz="8000" b="1" dirty="0" smtClean="0">
                <a:solidFill>
                  <a:srgbClr val="000090"/>
                </a:solidFill>
                <a:latin typeface="Constantia"/>
                <a:cs typeface="Constantia"/>
              </a:rPr>
              <a:t>e de confiança entre pares</a:t>
            </a:r>
            <a:r>
              <a:rPr lang="pt-PT" sz="8000" dirty="0" smtClean="0">
                <a:solidFill>
                  <a:srgbClr val="000090"/>
                </a:solidFill>
                <a:latin typeface="Constantia"/>
                <a:cs typeface="Constantia"/>
              </a:rPr>
              <a:t>, tendem a não ser mistas;  e tal como acontece nos cargos políticos ou de poder, tais automatismos podem quebrar-se, como já temos experiência na política, com as quotas.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pt-PT" sz="8000" dirty="0" smtClean="0">
              <a:solidFill>
                <a:srgbClr val="000090"/>
              </a:solidFill>
              <a:latin typeface="Constantia"/>
              <a:cs typeface="Constantia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t-PT" sz="8000" dirty="0" smtClean="0">
                <a:solidFill>
                  <a:srgbClr val="000090"/>
                </a:solidFill>
                <a:latin typeface="Constantia"/>
                <a:cs typeface="Constantia"/>
              </a:rPr>
              <a:t>Trata-se também de </a:t>
            </a:r>
            <a:r>
              <a:rPr lang="pt-PT" sz="8000" b="1" dirty="0" smtClean="0">
                <a:solidFill>
                  <a:srgbClr val="E46C0A"/>
                </a:solidFill>
                <a:latin typeface="Constantia"/>
                <a:cs typeface="Constantia"/>
              </a:rPr>
              <a:t>problemas de poder</a:t>
            </a:r>
            <a:r>
              <a:rPr lang="pt-PT" sz="8000" dirty="0" smtClean="0">
                <a:solidFill>
                  <a:srgbClr val="000090"/>
                </a:solidFill>
                <a:latin typeface="Constantia"/>
                <a:cs typeface="Constantia"/>
              </a:rPr>
              <a:t>, de dominação masculina e de desvalorização e subordinação feminina, que quando se fala, por exemplo, de </a:t>
            </a:r>
            <a:r>
              <a:rPr lang="pt-PT" sz="8000" dirty="0">
                <a:solidFill>
                  <a:srgbClr val="000090"/>
                </a:solidFill>
                <a:latin typeface="Constantia"/>
                <a:cs typeface="Constantia"/>
              </a:rPr>
              <a:t>v</a:t>
            </a:r>
            <a:r>
              <a:rPr lang="pt-PT" sz="8000" dirty="0" smtClean="0">
                <a:solidFill>
                  <a:srgbClr val="000090"/>
                </a:solidFill>
                <a:latin typeface="Constantia"/>
                <a:cs typeface="Constantia"/>
              </a:rPr>
              <a:t>iolência de género se entendem facilmente; mas quando se procura aplicar esta perspetiva a realidades diversas como </a:t>
            </a:r>
            <a:r>
              <a:rPr lang="pt-PT" sz="8000" dirty="0" smtClean="0">
                <a:solidFill>
                  <a:srgbClr val="E46C0A"/>
                </a:solidFill>
                <a:latin typeface="Constantia"/>
                <a:cs typeface="Constantia"/>
              </a:rPr>
              <a:t>a da ciência ou do mundo académico </a:t>
            </a:r>
            <a:r>
              <a:rPr lang="pt-PT" sz="8000" dirty="0" smtClean="0">
                <a:solidFill>
                  <a:srgbClr val="000090"/>
                </a:solidFill>
                <a:latin typeface="Constantia"/>
                <a:cs typeface="Constantia"/>
              </a:rPr>
              <a:t>se tem mais dificuldade ou se resiste mesmo a entender. Outros fatores estarão aqui ainda em jogo, que não há no momento tempo para desenvolver. </a:t>
            </a:r>
          </a:p>
        </p:txBody>
      </p:sp>
    </p:spTree>
    <p:extLst>
      <p:ext uri="{BB962C8B-B14F-4D97-AF65-F5344CB8AC3E}">
        <p14:creationId xmlns:p14="http://schemas.microsoft.com/office/powerpoint/2010/main" val="104200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457200"/>
            <a:ext cx="8280400" cy="5727699"/>
          </a:xfrm>
          <a:ln>
            <a:noFill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pt-PT" sz="2000" dirty="0">
                <a:solidFill>
                  <a:srgbClr val="000090"/>
                </a:solidFill>
                <a:latin typeface="Constantia"/>
                <a:cs typeface="Constantia"/>
              </a:rPr>
              <a:t>Também não </a:t>
            </a:r>
            <a:r>
              <a:rPr lang="pt-PT" sz="2000" dirty="0" smtClean="0">
                <a:solidFill>
                  <a:srgbClr val="000090"/>
                </a:solidFill>
                <a:latin typeface="Constantia"/>
                <a:cs typeface="Constantia"/>
              </a:rPr>
              <a:t>está apenas em causa ter mulheres </a:t>
            </a:r>
            <a:r>
              <a:rPr lang="pt-PT" sz="2000" dirty="0">
                <a:solidFill>
                  <a:srgbClr val="000090"/>
                </a:solidFill>
                <a:latin typeface="Constantia"/>
                <a:cs typeface="Constantia"/>
              </a:rPr>
              <a:t>nos lugares de decisão; embora elas tenham direito por mérito a lá estar, e não estão</a:t>
            </a:r>
            <a:r>
              <a:rPr lang="pt-PT" sz="2000" dirty="0">
                <a:solidFill>
                  <a:srgbClr val="E46C0A"/>
                </a:solidFill>
                <a:latin typeface="Constantia"/>
                <a:cs typeface="Constantia"/>
              </a:rPr>
              <a:t>, </a:t>
            </a:r>
            <a:r>
              <a:rPr lang="pt-PT" sz="2000" dirty="0">
                <a:solidFill>
                  <a:srgbClr val="000090"/>
                </a:solidFill>
                <a:latin typeface="Constantia"/>
                <a:cs typeface="Constantia"/>
              </a:rPr>
              <a:t>a sua </a:t>
            </a:r>
            <a:r>
              <a:rPr lang="pt-PT" sz="2000" b="1" dirty="0">
                <a:solidFill>
                  <a:srgbClr val="E46C0A"/>
                </a:solidFill>
                <a:latin typeface="Constantia"/>
                <a:cs typeface="Constantia"/>
              </a:rPr>
              <a:t>presença não basta, é preciso que a perspetiva de género </a:t>
            </a:r>
            <a:r>
              <a:rPr lang="pt-PT" sz="2000" dirty="0" smtClean="0">
                <a:solidFill>
                  <a:srgbClr val="000090"/>
                </a:solidFill>
                <a:latin typeface="Constantia"/>
                <a:cs typeface="Constantia"/>
              </a:rPr>
              <a:t>se desenvolva nas </a:t>
            </a:r>
            <a:r>
              <a:rPr lang="pt-PT" sz="2000" dirty="0">
                <a:solidFill>
                  <a:srgbClr val="000090"/>
                </a:solidFill>
                <a:latin typeface="Constantia"/>
                <a:cs typeface="Constantia"/>
              </a:rPr>
              <a:t>pessoas e </a:t>
            </a:r>
            <a:r>
              <a:rPr lang="pt-PT" sz="2000" dirty="0" smtClean="0">
                <a:solidFill>
                  <a:srgbClr val="000090"/>
                </a:solidFill>
                <a:latin typeface="Constantia"/>
                <a:cs typeface="Constantia"/>
              </a:rPr>
              <a:t>nas </a:t>
            </a:r>
            <a:r>
              <a:rPr lang="pt-PT" sz="2000" dirty="0">
                <a:solidFill>
                  <a:srgbClr val="000090"/>
                </a:solidFill>
                <a:latin typeface="Constantia"/>
                <a:cs typeface="Constantia"/>
              </a:rPr>
              <a:t>instituições.  </a:t>
            </a:r>
            <a:endParaRPr lang="pt-PT" sz="2000" dirty="0" smtClean="0">
              <a:solidFill>
                <a:srgbClr val="000090"/>
              </a:solidFill>
              <a:latin typeface="Constantia"/>
              <a:cs typeface="Constantia"/>
            </a:endParaRPr>
          </a:p>
          <a:p>
            <a:pPr marL="0" indent="0">
              <a:spcBef>
                <a:spcPts val="0"/>
              </a:spcBef>
              <a:buNone/>
            </a:pPr>
            <a:endParaRPr lang="pt-PT" sz="2000" dirty="0">
              <a:solidFill>
                <a:srgbClr val="000090"/>
              </a:solidFill>
              <a:latin typeface="Constantia"/>
              <a:cs typeface="Constantia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t-PT" sz="2000" dirty="0" smtClean="0">
                <a:solidFill>
                  <a:srgbClr val="000090"/>
                </a:solidFill>
                <a:latin typeface="Constantia"/>
                <a:cs typeface="Constantia"/>
              </a:rPr>
              <a:t>Estudos </a:t>
            </a:r>
            <a:r>
              <a:rPr lang="pt-PT" sz="2000" dirty="0">
                <a:solidFill>
                  <a:srgbClr val="000090"/>
                </a:solidFill>
                <a:latin typeface="Constantia"/>
                <a:cs typeface="Constantia"/>
              </a:rPr>
              <a:t>também demonstram que ao analisar o mesmo CV, um com nome de homem, outro com o de uma mulher, </a:t>
            </a:r>
            <a:r>
              <a:rPr lang="pt-PT" sz="2000" dirty="0">
                <a:solidFill>
                  <a:srgbClr val="E46C0A"/>
                </a:solidFill>
                <a:latin typeface="Constantia"/>
                <a:cs typeface="Constantia"/>
              </a:rPr>
              <a:t>o do homem tende a ser o mais bem avaliado,</a:t>
            </a:r>
            <a:r>
              <a:rPr lang="pt-PT" sz="2000" dirty="0">
                <a:solidFill>
                  <a:srgbClr val="000090"/>
                </a:solidFill>
                <a:latin typeface="Constantia"/>
                <a:cs typeface="Constantia"/>
              </a:rPr>
              <a:t> </a:t>
            </a:r>
            <a:r>
              <a:rPr lang="pt-PT" sz="2000" dirty="0" smtClean="0">
                <a:solidFill>
                  <a:srgbClr val="000090"/>
                </a:solidFill>
                <a:latin typeface="Constantia"/>
                <a:cs typeface="Constantia"/>
              </a:rPr>
              <a:t>independentemente do sexo de quem procede à avaliação. É um fenómeno identificado e muito estudado nos EMFG – o de associação imediata de maior “prestígio” ao sexo masculino. </a:t>
            </a:r>
          </a:p>
          <a:p>
            <a:pPr marL="0" indent="0">
              <a:spcBef>
                <a:spcPts val="0"/>
              </a:spcBef>
              <a:buNone/>
            </a:pPr>
            <a:endParaRPr lang="pt-PT" sz="2000" dirty="0">
              <a:solidFill>
                <a:srgbClr val="000090"/>
              </a:solidFill>
              <a:latin typeface="Constantia"/>
              <a:cs typeface="Constantia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t-PT" sz="2000" dirty="0" smtClean="0">
                <a:solidFill>
                  <a:srgbClr val="000090"/>
                </a:solidFill>
                <a:latin typeface="Constantia"/>
                <a:cs typeface="Constantia"/>
              </a:rPr>
              <a:t>O banho cultural em </a:t>
            </a:r>
            <a:r>
              <a:rPr lang="pt-PT" sz="2000" dirty="0">
                <a:solidFill>
                  <a:srgbClr val="000090"/>
                </a:solidFill>
                <a:latin typeface="Constantia"/>
                <a:cs typeface="Constantia"/>
              </a:rPr>
              <a:t>que todos e todas estamos mergulhados e os </a:t>
            </a:r>
            <a:r>
              <a:rPr lang="pt-PT" sz="2000" dirty="0" smtClean="0">
                <a:solidFill>
                  <a:srgbClr val="000090"/>
                </a:solidFill>
                <a:latin typeface="Constantia"/>
                <a:cs typeface="Constantia"/>
              </a:rPr>
              <a:t>estereótipos prevalecentes marcam-</a:t>
            </a:r>
            <a:r>
              <a:rPr lang="pt-PT" sz="2000" dirty="0">
                <a:solidFill>
                  <a:srgbClr val="000090"/>
                </a:solidFill>
                <a:latin typeface="Constantia"/>
                <a:cs typeface="Constantia"/>
              </a:rPr>
              <a:t>nos e </a:t>
            </a:r>
            <a:r>
              <a:rPr lang="pt-PT" sz="2000" dirty="0" smtClean="0">
                <a:solidFill>
                  <a:srgbClr val="000090"/>
                </a:solidFill>
                <a:latin typeface="Constantia"/>
                <a:cs typeface="Constantia"/>
              </a:rPr>
              <a:t>levam muitos/as </a:t>
            </a:r>
            <a:r>
              <a:rPr lang="pt-PT" sz="2000" dirty="0">
                <a:solidFill>
                  <a:srgbClr val="000090"/>
                </a:solidFill>
                <a:latin typeface="Constantia"/>
                <a:cs typeface="Constantia"/>
              </a:rPr>
              <a:t>de nós, </a:t>
            </a:r>
            <a:r>
              <a:rPr lang="pt-PT" sz="2000" dirty="0" smtClean="0">
                <a:solidFill>
                  <a:srgbClr val="000090"/>
                </a:solidFill>
                <a:latin typeface="Constantia"/>
                <a:cs typeface="Constantia"/>
              </a:rPr>
              <a:t>ainda que </a:t>
            </a:r>
            <a:r>
              <a:rPr lang="pt-PT" sz="2000" dirty="0">
                <a:solidFill>
                  <a:srgbClr val="000090"/>
                </a:solidFill>
                <a:latin typeface="Constantia"/>
                <a:cs typeface="Constantia"/>
              </a:rPr>
              <a:t>de forma inconsciente, a ser agentes da reprodução </a:t>
            </a:r>
            <a:r>
              <a:rPr lang="pt-PT" sz="2000" dirty="0" smtClean="0">
                <a:solidFill>
                  <a:srgbClr val="000090"/>
                </a:solidFill>
                <a:latin typeface="Constantia"/>
                <a:cs typeface="Constantia"/>
              </a:rPr>
              <a:t>das </a:t>
            </a:r>
            <a:r>
              <a:rPr lang="pt-PT" sz="2000" dirty="0">
                <a:solidFill>
                  <a:srgbClr val="000090"/>
                </a:solidFill>
                <a:latin typeface="Constantia"/>
                <a:cs typeface="Constantia"/>
              </a:rPr>
              <a:t>assimetrias. É preciso romper com estas lógicas e há muita </a:t>
            </a:r>
            <a:r>
              <a:rPr lang="pt-PT" sz="2000" b="1" dirty="0" smtClean="0">
                <a:solidFill>
                  <a:srgbClr val="E46C0A"/>
                </a:solidFill>
                <a:latin typeface="Constantia"/>
                <a:cs typeface="Constantia"/>
              </a:rPr>
              <a:t>resistência</a:t>
            </a:r>
            <a:r>
              <a:rPr lang="pt-PT" sz="2000" dirty="0" smtClean="0">
                <a:solidFill>
                  <a:srgbClr val="000090"/>
                </a:solidFill>
                <a:latin typeface="Constantia"/>
                <a:cs typeface="Constantia"/>
              </a:rPr>
              <a:t> </a:t>
            </a:r>
            <a:r>
              <a:rPr lang="pt-PT" sz="2000" dirty="0">
                <a:solidFill>
                  <a:srgbClr val="000090"/>
                </a:solidFill>
                <a:latin typeface="Constantia"/>
                <a:cs typeface="Constantia"/>
              </a:rPr>
              <a:t>também a </a:t>
            </a:r>
            <a:r>
              <a:rPr lang="pt-PT" sz="2000" dirty="0" smtClean="0">
                <a:solidFill>
                  <a:srgbClr val="000090"/>
                </a:solidFill>
                <a:latin typeface="Constantia"/>
                <a:cs typeface="Constantia"/>
              </a:rPr>
              <a:t>reconhecer a sua existência.  </a:t>
            </a:r>
          </a:p>
          <a:p>
            <a:pPr marL="0" indent="0">
              <a:spcBef>
                <a:spcPts val="0"/>
              </a:spcBef>
              <a:buNone/>
            </a:pPr>
            <a:endParaRPr lang="pt-PT" sz="2000" dirty="0">
              <a:solidFill>
                <a:srgbClr val="000090"/>
              </a:solidFill>
              <a:latin typeface="Constantia"/>
              <a:cs typeface="Constantia"/>
            </a:endParaRPr>
          </a:p>
          <a:p>
            <a:pPr marL="0" indent="0">
              <a:spcBef>
                <a:spcPts val="0"/>
              </a:spcBef>
              <a:buNone/>
            </a:pPr>
            <a:endParaRPr lang="pt-PT" sz="2000" dirty="0" smtClean="0">
              <a:solidFill>
                <a:srgbClr val="000090"/>
              </a:solidFill>
              <a:latin typeface="Constantia"/>
              <a:cs typeface="Constantia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t-PT" sz="2000" dirty="0" smtClean="0">
                <a:solidFill>
                  <a:srgbClr val="000090"/>
                </a:solidFill>
                <a:latin typeface="Constantia"/>
                <a:cs typeface="Constantia"/>
              </a:rPr>
              <a:t>E falta CONHECIMENTO.  E é aqui </a:t>
            </a:r>
            <a:r>
              <a:rPr lang="pt-PT" sz="2000" dirty="0">
                <a:solidFill>
                  <a:srgbClr val="000090"/>
                </a:solidFill>
                <a:latin typeface="Constantia"/>
                <a:cs typeface="Constantia"/>
              </a:rPr>
              <a:t>chegamos ao CIEG</a:t>
            </a:r>
            <a:r>
              <a:rPr lang="pt-PT" sz="2000" dirty="0">
                <a:latin typeface="Constantia"/>
                <a:cs typeface="Constantia"/>
              </a:rPr>
              <a:t>. 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1940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469900"/>
            <a:ext cx="8343900" cy="59309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pt-PT" sz="1800" dirty="0" smtClean="0">
              <a:solidFill>
                <a:srgbClr val="17375E"/>
              </a:solidFill>
            </a:endParaRPr>
          </a:p>
          <a:p>
            <a:pPr marL="0" indent="0">
              <a:buNone/>
            </a:pPr>
            <a:r>
              <a:rPr lang="pt-PT" sz="1800" dirty="0" smtClean="0">
                <a:solidFill>
                  <a:srgbClr val="000090"/>
                </a:solidFill>
              </a:rPr>
              <a:t>CIEG: curta história, mas de sucesso. Em 3 anos o CIEG conseguiu constituir-se como único centro de investigação de </a:t>
            </a:r>
            <a:r>
              <a:rPr lang="pt-PT" sz="1800" dirty="0">
                <a:solidFill>
                  <a:srgbClr val="000090"/>
                </a:solidFill>
              </a:rPr>
              <a:t>E</a:t>
            </a:r>
            <a:r>
              <a:rPr lang="pt-PT" sz="1800" dirty="0" smtClean="0">
                <a:solidFill>
                  <a:srgbClr val="000090"/>
                </a:solidFill>
              </a:rPr>
              <a:t>studos de Género no pais, com reconhecimento  pela FCT. Tendo em conta um número pequeno de integradas/os, os resultados obtidos apenas em 3 anos são muito expressivos.</a:t>
            </a:r>
          </a:p>
          <a:p>
            <a:pPr marL="0" indent="0">
              <a:buNone/>
            </a:pPr>
            <a:endParaRPr lang="pt-PT" sz="1800" b="1" dirty="0" smtClean="0">
              <a:solidFill>
                <a:srgbClr val="000090"/>
              </a:solidFill>
            </a:endParaRPr>
          </a:p>
          <a:p>
            <a:r>
              <a:rPr lang="pt-PT" sz="1800" b="1" dirty="0" smtClean="0">
                <a:solidFill>
                  <a:srgbClr val="FF0000"/>
                </a:solidFill>
              </a:rPr>
              <a:t>Projetos de investigação (Total de 19)</a:t>
            </a:r>
            <a:r>
              <a:rPr lang="pt-PT" sz="1800" dirty="0">
                <a:solidFill>
                  <a:srgbClr val="FF0000"/>
                </a:solidFill>
              </a:rPr>
              <a:t> </a:t>
            </a:r>
            <a:r>
              <a:rPr lang="pt-PT" sz="1800" dirty="0" smtClean="0">
                <a:solidFill>
                  <a:srgbClr val="000090"/>
                </a:solidFill>
              </a:rPr>
              <a:t>Concluídos (5, 1 internacional); em curso (14) (8 internacionais); </a:t>
            </a:r>
          </a:p>
          <a:p>
            <a:r>
              <a:rPr lang="pt-PT" sz="1800" b="1" dirty="0" smtClean="0">
                <a:solidFill>
                  <a:srgbClr val="FF0000"/>
                </a:solidFill>
              </a:rPr>
              <a:t>Teses de doutoramento (Total de 17); </a:t>
            </a:r>
            <a:r>
              <a:rPr lang="pt-PT" sz="1800" dirty="0" smtClean="0">
                <a:solidFill>
                  <a:srgbClr val="000090"/>
                </a:solidFill>
              </a:rPr>
              <a:t>Concluídas (1); Em curso (16);  Teses de mestrado (Total de 9) </a:t>
            </a:r>
          </a:p>
          <a:p>
            <a:r>
              <a:rPr lang="pt-PT" sz="1800" b="1" dirty="0" smtClean="0">
                <a:solidFill>
                  <a:srgbClr val="FF0000"/>
                </a:solidFill>
              </a:rPr>
              <a:t>Membros (Total de 51)</a:t>
            </a:r>
            <a:r>
              <a:rPr lang="pt-PT" sz="1800" b="1" dirty="0">
                <a:solidFill>
                  <a:srgbClr val="FF0000"/>
                </a:solidFill>
              </a:rPr>
              <a:t> </a:t>
            </a:r>
            <a:r>
              <a:rPr lang="pt-PT" sz="1800" b="1" dirty="0" smtClean="0">
                <a:solidFill>
                  <a:srgbClr val="FF0000"/>
                </a:solidFill>
              </a:rPr>
              <a:t>integrados/as (11/ 13)</a:t>
            </a:r>
            <a:r>
              <a:rPr lang="pt-PT" sz="1800" dirty="0" smtClean="0"/>
              <a:t>;  </a:t>
            </a:r>
            <a:r>
              <a:rPr lang="pt-PT" sz="1800" dirty="0" smtClean="0">
                <a:solidFill>
                  <a:srgbClr val="000090"/>
                </a:solidFill>
              </a:rPr>
              <a:t>Colaboradoras/</a:t>
            </a:r>
            <a:r>
              <a:rPr lang="pt-PT" sz="1800" dirty="0" err="1" smtClean="0">
                <a:solidFill>
                  <a:srgbClr val="000090"/>
                </a:solidFill>
              </a:rPr>
              <a:t>es</a:t>
            </a:r>
            <a:r>
              <a:rPr lang="pt-PT" sz="1800" dirty="0" smtClean="0">
                <a:solidFill>
                  <a:srgbClr val="000090"/>
                </a:solidFill>
              </a:rPr>
              <a:t> (20/22); Especialistas (2); Alunas/os de doutoramento (16); </a:t>
            </a:r>
          </a:p>
          <a:p>
            <a:pPr>
              <a:buFontTx/>
              <a:buChar char="•"/>
            </a:pPr>
            <a:endParaRPr lang="pt-PT" sz="1800" dirty="0" smtClean="0">
              <a:solidFill>
                <a:srgbClr val="000090"/>
              </a:solidFill>
            </a:endParaRPr>
          </a:p>
          <a:p>
            <a:pPr>
              <a:buFontTx/>
              <a:buChar char="•"/>
            </a:pPr>
            <a:r>
              <a:rPr lang="pt-PT" sz="1800" dirty="0" smtClean="0">
                <a:solidFill>
                  <a:srgbClr val="000090"/>
                </a:solidFill>
              </a:rPr>
              <a:t>CIEG </a:t>
            </a:r>
            <a:r>
              <a:rPr lang="pt-PT" sz="1800" dirty="0">
                <a:solidFill>
                  <a:srgbClr val="000090"/>
                </a:solidFill>
              </a:rPr>
              <a:t>foi </a:t>
            </a:r>
            <a:r>
              <a:rPr lang="pt-PT" sz="1800" dirty="0" smtClean="0">
                <a:solidFill>
                  <a:srgbClr val="000090"/>
                </a:solidFill>
              </a:rPr>
              <a:t>capaz </a:t>
            </a:r>
            <a:r>
              <a:rPr lang="pt-PT" sz="1800" dirty="0">
                <a:solidFill>
                  <a:srgbClr val="000090"/>
                </a:solidFill>
              </a:rPr>
              <a:t>de mobilizar </a:t>
            </a:r>
            <a:r>
              <a:rPr lang="pt-PT" sz="1800" dirty="0" smtClean="0">
                <a:solidFill>
                  <a:srgbClr val="000090"/>
                </a:solidFill>
              </a:rPr>
              <a:t>financiamento através da investigação e de estudos de avaliação. Neste curto espaço de tempo - 2 anos se contarmos com as candidaturas – conseguimos reunir com projetos </a:t>
            </a:r>
            <a:r>
              <a:rPr lang="pt-PT" sz="1800" dirty="0">
                <a:solidFill>
                  <a:srgbClr val="000090"/>
                </a:solidFill>
              </a:rPr>
              <a:t>estritamente </a:t>
            </a:r>
            <a:r>
              <a:rPr lang="pt-PT" sz="1800" dirty="0" smtClean="0">
                <a:solidFill>
                  <a:srgbClr val="000090"/>
                </a:solidFill>
              </a:rPr>
              <a:t>CIEG mais de 500 mil euros, contando com os de membros integrados/as hoje no CIEG mas noutros centros em 2012/13, mobilizámos cerca de 1 milhão de euros. </a:t>
            </a:r>
          </a:p>
        </p:txBody>
      </p:sp>
    </p:spTree>
    <p:extLst>
      <p:ext uri="{BB962C8B-B14F-4D97-AF65-F5344CB8AC3E}">
        <p14:creationId xmlns:p14="http://schemas.microsoft.com/office/powerpoint/2010/main" val="230052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700" y="215900"/>
            <a:ext cx="8547100" cy="57404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pt-PT" sz="1800" dirty="0" smtClean="0">
                <a:solidFill>
                  <a:srgbClr val="000090"/>
                </a:solidFill>
              </a:rPr>
              <a:t>Temos </a:t>
            </a:r>
            <a:r>
              <a:rPr lang="pt-PT" sz="1800" dirty="0">
                <a:solidFill>
                  <a:srgbClr val="000090"/>
                </a:solidFill>
              </a:rPr>
              <a:t>de agradecer ao ISCSP,  o apoio </a:t>
            </a:r>
            <a:r>
              <a:rPr lang="pt-PT" sz="1800" dirty="0" smtClean="0">
                <a:solidFill>
                  <a:srgbClr val="000090"/>
                </a:solidFill>
              </a:rPr>
              <a:t>dado </a:t>
            </a:r>
            <a:r>
              <a:rPr lang="pt-PT" sz="1800" dirty="0">
                <a:solidFill>
                  <a:srgbClr val="000090"/>
                </a:solidFill>
              </a:rPr>
              <a:t>ao CIEG desde o seu início, mas o ISCSP também tem reconhecido o nosso contributo, quer científico quer em  </a:t>
            </a:r>
            <a:r>
              <a:rPr lang="pt-PT" sz="1800" i="1" dirty="0" err="1" smtClean="0">
                <a:solidFill>
                  <a:srgbClr val="000090"/>
                </a:solidFill>
              </a:rPr>
              <a:t>overheads</a:t>
            </a:r>
            <a:r>
              <a:rPr lang="pt-PT" sz="1800" i="1" dirty="0" smtClean="0">
                <a:solidFill>
                  <a:srgbClr val="000090"/>
                </a:solidFill>
              </a:rPr>
              <a:t>, </a:t>
            </a:r>
            <a:r>
              <a:rPr lang="pt-PT" sz="1800" dirty="0" smtClean="0">
                <a:solidFill>
                  <a:srgbClr val="000090"/>
                </a:solidFill>
              </a:rPr>
              <a:t>tão </a:t>
            </a:r>
            <a:r>
              <a:rPr lang="pt-PT" sz="1800" dirty="0">
                <a:solidFill>
                  <a:srgbClr val="000090"/>
                </a:solidFill>
              </a:rPr>
              <a:t>importantes nos difíceis momentos de constrangimentos financeiros que as instituições estão a viver. Esperamos o mesmo </a:t>
            </a:r>
            <a:r>
              <a:rPr lang="pt-PT" sz="1800" dirty="0" smtClean="0">
                <a:solidFill>
                  <a:srgbClr val="000090"/>
                </a:solidFill>
              </a:rPr>
              <a:t>reconhecimento científico e o apoio </a:t>
            </a:r>
            <a:r>
              <a:rPr lang="pt-PT" sz="1800" dirty="0">
                <a:solidFill>
                  <a:srgbClr val="000090"/>
                </a:solidFill>
              </a:rPr>
              <a:t>por parte da nossa </a:t>
            </a:r>
            <a:r>
              <a:rPr lang="pt-PT" sz="1800" dirty="0" smtClean="0">
                <a:solidFill>
                  <a:srgbClr val="000090"/>
                </a:solidFill>
              </a:rPr>
              <a:t>Universidade de Lisboa. </a:t>
            </a:r>
            <a:endParaRPr lang="pt-PT" sz="1800" dirty="0">
              <a:solidFill>
                <a:srgbClr val="000090"/>
              </a:solidFill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pt-PT" sz="1800" dirty="0">
              <a:solidFill>
                <a:srgbClr val="000090"/>
              </a:solidFill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pt-PT" sz="1800" dirty="0" smtClean="0">
                <a:solidFill>
                  <a:srgbClr val="000090"/>
                </a:solidFill>
              </a:rPr>
              <a:t>Mas estes avanços, se foram em parte reconhecidos aquando do processo de avaliação pela FCT, foram também comprometidos pela atribuição de financiamento.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pt-PT" sz="1800" dirty="0" smtClean="0">
              <a:solidFill>
                <a:srgbClr val="000090"/>
              </a:solidFill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pt-PT" sz="1800" dirty="0" smtClean="0">
                <a:solidFill>
                  <a:srgbClr val="000090"/>
                </a:solidFill>
              </a:rPr>
              <a:t>Na verdade tendo obtido uma nota de Muito Bom (21), a mais frequente nos centros de ciências sociais já consagrados, e com recomendações do painel de avaliação referindo que o nosso projeto estratégico era excelente (5), que o orçamento pedido era modesto e, por isso, nos devia ser TODO atribuído – recebemos um financiamento mínimo</a:t>
            </a:r>
            <a:r>
              <a:rPr lang="pt-PT" sz="1800" dirty="0">
                <a:solidFill>
                  <a:srgbClr val="000090"/>
                </a:solidFill>
              </a:rPr>
              <a:t> </a:t>
            </a:r>
            <a:r>
              <a:rPr lang="pt-PT" sz="1800" dirty="0" smtClean="0">
                <a:solidFill>
                  <a:srgbClr val="000090"/>
                </a:solidFill>
              </a:rPr>
              <a:t>e fomos informados de novos critérios de atribuição de financiamento a meio do processo.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pt-PT" sz="1800" dirty="0">
              <a:solidFill>
                <a:srgbClr val="000090"/>
              </a:solidFill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pt-PT" sz="1800" dirty="0" smtClean="0">
                <a:solidFill>
                  <a:srgbClr val="000090"/>
                </a:solidFill>
              </a:rPr>
              <a:t> Acresce que o mérito científico e o financiamento estiveram dissociados já que nas mesmas condições de mérito, ou abaixo do nosso, outros centros obtiveram verbas muito superiores. 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pt-PT" sz="1800" dirty="0">
              <a:solidFill>
                <a:srgbClr val="000090"/>
              </a:solidFill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pt-PT" sz="1800" dirty="0" smtClean="0">
                <a:solidFill>
                  <a:srgbClr val="000090"/>
                </a:solidFill>
              </a:rPr>
              <a:t>O financiamento obtido é assim manifestamente insuficiente, para conseguir gerir os vários projetos, para  captação de novos financiamentos, designadamente no </a:t>
            </a:r>
            <a:r>
              <a:rPr lang="pt-PT" sz="1800" dirty="0" err="1" smtClean="0">
                <a:solidFill>
                  <a:srgbClr val="000090"/>
                </a:solidFill>
              </a:rPr>
              <a:t>Horizon</a:t>
            </a:r>
            <a:r>
              <a:rPr lang="pt-PT" sz="1800" dirty="0" smtClean="0">
                <a:solidFill>
                  <a:srgbClr val="000090"/>
                </a:solidFill>
              </a:rPr>
              <a:t> 2020, para apoio das/os investigadoras/os de modo a que consigam publicar mais artigos internacionais; iniciativas  previstas no programa estratégico não poderão ser concretizadas. 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endParaRPr lang="pt-PT" sz="1800" dirty="0">
              <a:solidFill>
                <a:srgbClr val="000090"/>
              </a:solidFill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pt-PT" sz="1800" dirty="0" smtClean="0">
                <a:solidFill>
                  <a:srgbClr val="000090"/>
                </a:solidFill>
              </a:rPr>
              <a:t>Recorremos quer do financiamento, quer da classificação, e esperamos que sejam de fato revistos. </a:t>
            </a:r>
            <a:endParaRPr lang="pt-PT" sz="18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40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2100" y="177800"/>
            <a:ext cx="8394700" cy="65405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PT" sz="1800" dirty="0"/>
          </a:p>
          <a:p>
            <a:pPr marL="0" indent="0">
              <a:buNone/>
            </a:pPr>
            <a:r>
              <a:rPr lang="pt-PT" sz="1800" dirty="0" smtClean="0">
                <a:solidFill>
                  <a:srgbClr val="000090"/>
                </a:solidFill>
              </a:rPr>
              <a:t>Vários fatores têm facilitado a nossa atividade: </a:t>
            </a:r>
          </a:p>
          <a:p>
            <a:pPr marL="0" indent="0">
              <a:buNone/>
            </a:pPr>
            <a:endParaRPr lang="pt-PT" sz="1800" dirty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pt-PT" sz="1800" dirty="0" smtClean="0">
                <a:solidFill>
                  <a:srgbClr val="000090"/>
                </a:solidFill>
              </a:rPr>
              <a:t>1 ) </a:t>
            </a:r>
            <a:r>
              <a:rPr lang="pt-PT" sz="1800" b="1" dirty="0" smtClean="0">
                <a:solidFill>
                  <a:srgbClr val="000090"/>
                </a:solidFill>
              </a:rPr>
              <a:t>A forte cooperação entre os membros do CIEG</a:t>
            </a:r>
            <a:r>
              <a:rPr lang="pt-PT" sz="1800" dirty="0" smtClean="0">
                <a:solidFill>
                  <a:srgbClr val="000090"/>
                </a:solidFill>
              </a:rPr>
              <a:t> e a </a:t>
            </a:r>
            <a:r>
              <a:rPr lang="pt-PT" sz="1800" dirty="0">
                <a:solidFill>
                  <a:srgbClr val="000090"/>
                </a:solidFill>
              </a:rPr>
              <a:t>nossa dimensão </a:t>
            </a:r>
            <a:r>
              <a:rPr lang="pt-PT" sz="1800" dirty="0" smtClean="0">
                <a:solidFill>
                  <a:srgbClr val="000090"/>
                </a:solidFill>
              </a:rPr>
              <a:t>nacional</a:t>
            </a:r>
          </a:p>
          <a:p>
            <a:pPr marL="0" indent="0">
              <a:buNone/>
            </a:pPr>
            <a:endParaRPr lang="pt-PT" sz="1800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pt-PT" sz="1800" dirty="0" smtClean="0">
                <a:solidFill>
                  <a:srgbClr val="000090"/>
                </a:solidFill>
              </a:rPr>
              <a:t> 2) O denso intercâmbio e em desenvolvimento entre </a:t>
            </a:r>
            <a:r>
              <a:rPr lang="pt-PT" sz="1800" b="1" dirty="0" smtClean="0">
                <a:solidFill>
                  <a:srgbClr val="000090"/>
                </a:solidFill>
              </a:rPr>
              <a:t>áreas científicas diversas</a:t>
            </a:r>
            <a:endParaRPr lang="pt-PT" sz="1800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pt-PT" sz="1800" dirty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pt-PT" sz="1800" dirty="0" smtClean="0">
                <a:solidFill>
                  <a:srgbClr val="000090"/>
                </a:solidFill>
              </a:rPr>
              <a:t>3) A  </a:t>
            </a:r>
            <a:r>
              <a:rPr lang="pt-PT" sz="1800" b="1" dirty="0" smtClean="0">
                <a:solidFill>
                  <a:srgbClr val="000090"/>
                </a:solidFill>
              </a:rPr>
              <a:t>internacionalização, das nossa atividades de pesquisa juntando </a:t>
            </a:r>
            <a:r>
              <a:rPr lang="pt-PT" sz="1800" dirty="0" smtClean="0">
                <a:solidFill>
                  <a:srgbClr val="000090"/>
                </a:solidFill>
              </a:rPr>
              <a:t>participantes de vários continentes –  </a:t>
            </a:r>
            <a:r>
              <a:rPr lang="pt-PT" sz="1800" b="1" dirty="0" smtClean="0">
                <a:solidFill>
                  <a:srgbClr val="000090"/>
                </a:solidFill>
              </a:rPr>
              <a:t>a Europa, as Américas do Norte e do Sul e África; </a:t>
            </a:r>
          </a:p>
          <a:p>
            <a:pPr marL="0" indent="0">
              <a:buNone/>
            </a:pPr>
            <a:endParaRPr lang="pt-PT" sz="1800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pt-PT" sz="1800" dirty="0" smtClean="0">
                <a:solidFill>
                  <a:srgbClr val="000090"/>
                </a:solidFill>
              </a:rPr>
              <a:t>4) A variedade das atividades que vão da i</a:t>
            </a:r>
            <a:r>
              <a:rPr lang="pt-PT" sz="1800" b="1" dirty="0" smtClean="0">
                <a:solidFill>
                  <a:srgbClr val="000090"/>
                </a:solidFill>
              </a:rPr>
              <a:t>nvestigação fundamental, à aplicada, aos estudos de avaliação, à investigação ação,</a:t>
            </a:r>
            <a:r>
              <a:rPr lang="pt-PT" sz="1800" dirty="0" smtClean="0">
                <a:solidFill>
                  <a:srgbClr val="000090"/>
                </a:solidFill>
              </a:rPr>
              <a:t> à formação avançada (mestrados e doutoramentos), e à formação a públicos específicos. </a:t>
            </a:r>
          </a:p>
          <a:p>
            <a:pPr marL="0" indent="0">
              <a:buNone/>
            </a:pPr>
            <a:endParaRPr lang="pt-PT" sz="1800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pt-PT" sz="1800" dirty="0" smtClean="0">
                <a:solidFill>
                  <a:srgbClr val="000090"/>
                </a:solidFill>
              </a:rPr>
              <a:t>Finalmente aproveito para vos mostrar o nosso site em primeira mão</a:t>
            </a:r>
          </a:p>
          <a:p>
            <a:pPr marL="0" indent="0">
              <a:buNone/>
            </a:pPr>
            <a:r>
              <a:rPr lang="pt-PT" sz="1800" dirty="0" smtClean="0">
                <a:solidFill>
                  <a:srgbClr val="000090"/>
                </a:solidFill>
              </a:rPr>
              <a:t> </a:t>
            </a:r>
            <a:r>
              <a:rPr lang="pt-PT" sz="1800" dirty="0" err="1" smtClean="0">
                <a:solidFill>
                  <a:srgbClr val="000090"/>
                </a:solidFill>
              </a:rPr>
              <a:t>http</a:t>
            </a:r>
            <a:r>
              <a:rPr lang="pt-PT" sz="1800" dirty="0">
                <a:solidFill>
                  <a:srgbClr val="000090"/>
                </a:solidFill>
              </a:rPr>
              <a:t>://</a:t>
            </a:r>
            <a:r>
              <a:rPr lang="pt-PT" sz="1800" dirty="0" err="1">
                <a:solidFill>
                  <a:srgbClr val="000090"/>
                </a:solidFill>
              </a:rPr>
              <a:t>cieg.iscsp.ulisboa.pt</a:t>
            </a:r>
            <a:r>
              <a:rPr lang="pt-PT" sz="1800" dirty="0">
                <a:solidFill>
                  <a:srgbClr val="000090"/>
                </a:solidFill>
              </a:rPr>
              <a:t>/</a:t>
            </a:r>
          </a:p>
          <a:p>
            <a:pPr marL="0" indent="0">
              <a:buNone/>
            </a:pPr>
            <a:r>
              <a:rPr lang="pt-PT" sz="1800" dirty="0" err="1">
                <a:solidFill>
                  <a:srgbClr val="000090"/>
                </a:solidFill>
              </a:rPr>
              <a:t>http</a:t>
            </a:r>
            <a:r>
              <a:rPr lang="pt-PT" sz="1800" dirty="0">
                <a:solidFill>
                  <a:srgbClr val="000090"/>
                </a:solidFill>
              </a:rPr>
              <a:t>://</a:t>
            </a:r>
            <a:r>
              <a:rPr lang="pt-PT" sz="1800" dirty="0" err="1">
                <a:solidFill>
                  <a:srgbClr val="000090"/>
                </a:solidFill>
              </a:rPr>
              <a:t>cieg.iscsp.ulisboa.pt</a:t>
            </a:r>
            <a:r>
              <a:rPr lang="pt-PT" sz="1800" dirty="0">
                <a:solidFill>
                  <a:srgbClr val="000090"/>
                </a:solidFill>
              </a:rPr>
              <a:t>/</a:t>
            </a:r>
            <a:endParaRPr lang="pt-PT" sz="1800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pt-PT" sz="1800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pt-PT" sz="1800" dirty="0" smtClean="0">
                <a:solidFill>
                  <a:srgbClr val="000090"/>
                </a:solidFill>
              </a:rPr>
              <a:t>Agradecendo de novo a </a:t>
            </a:r>
            <a:r>
              <a:rPr lang="pt-PT" sz="1800" dirty="0">
                <a:solidFill>
                  <a:srgbClr val="000090"/>
                </a:solidFill>
              </a:rPr>
              <a:t>vossa </a:t>
            </a:r>
            <a:r>
              <a:rPr lang="pt-PT" sz="1800" dirty="0" smtClean="0">
                <a:solidFill>
                  <a:srgbClr val="000090"/>
                </a:solidFill>
              </a:rPr>
              <a:t>presença </a:t>
            </a:r>
          </a:p>
        </p:txBody>
      </p:sp>
    </p:spTree>
    <p:extLst>
      <p:ext uri="{BB962C8B-B14F-4D97-AF65-F5344CB8AC3E}">
        <p14:creationId xmlns:p14="http://schemas.microsoft.com/office/powerpoint/2010/main" val="232619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8600"/>
            <a:ext cx="8229600" cy="5884863"/>
          </a:xfrm>
        </p:spPr>
        <p:txBody>
          <a:bodyPr>
            <a:normAutofit/>
          </a:bodyPr>
          <a:lstStyle/>
          <a:p>
            <a:r>
              <a:rPr lang="pt-PT" dirty="0">
                <a:solidFill>
                  <a:srgbClr val="000090"/>
                </a:solidFill>
              </a:rPr>
              <a:t>As razões de escolha de um tema. </a:t>
            </a:r>
            <a:r>
              <a:rPr lang="pt-PT" dirty="0" smtClean="0">
                <a:solidFill>
                  <a:srgbClr val="000090"/>
                </a:solidFill>
              </a:rPr>
              <a:t>Mulheres cientistas em Portugal: um lugar singular na Europa e na OCDE. </a:t>
            </a:r>
          </a:p>
          <a:p>
            <a:endParaRPr lang="pt-PT" dirty="0">
              <a:solidFill>
                <a:srgbClr val="000090"/>
              </a:solidFill>
            </a:endParaRPr>
          </a:p>
          <a:p>
            <a:r>
              <a:rPr lang="pt-PT" dirty="0" smtClean="0">
                <a:solidFill>
                  <a:srgbClr val="000090"/>
                </a:solidFill>
              </a:rPr>
              <a:t>O CIEG: 3 </a:t>
            </a:r>
            <a:r>
              <a:rPr lang="pt-PT" dirty="0">
                <a:solidFill>
                  <a:srgbClr val="000090"/>
                </a:solidFill>
              </a:rPr>
              <a:t>breves anos de história, avaliação e </a:t>
            </a:r>
            <a:r>
              <a:rPr lang="pt-PT" dirty="0" smtClean="0">
                <a:solidFill>
                  <a:srgbClr val="000090"/>
                </a:solidFill>
              </a:rPr>
              <a:t>reconhecimento. </a:t>
            </a:r>
            <a:endParaRPr lang="pt-PT" dirty="0">
              <a:solidFill>
                <a:srgbClr val="000090"/>
              </a:solidFill>
            </a:endParaRPr>
          </a:p>
          <a:p>
            <a:endParaRPr lang="pt-PT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08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551" y="833478"/>
            <a:ext cx="8021781" cy="528737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456336" y="3290501"/>
            <a:ext cx="23132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/>
              <a:t>)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56336" y="3290501"/>
            <a:ext cx="23132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/>
              <a:t>)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11651" y="178858"/>
            <a:ext cx="8720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Proporção de mulheres  doutoradas (ISCED 6) em 2010 </a:t>
            </a:r>
            <a:endParaRPr lang="pt-PT" dirty="0"/>
          </a:p>
        </p:txBody>
      </p:sp>
      <p:sp>
        <p:nvSpPr>
          <p:cNvPr id="3" name="TextBox 2"/>
          <p:cNvSpPr txBox="1"/>
          <p:nvPr/>
        </p:nvSpPr>
        <p:spPr>
          <a:xfrm>
            <a:off x="396846" y="6217433"/>
            <a:ext cx="8188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Fonte</a:t>
            </a:r>
            <a:r>
              <a:rPr lang="en-US" dirty="0" smtClean="0"/>
              <a:t>: She  Figures, 2012, Gender in Research and Innovation, European Commission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211651" y="1084844"/>
            <a:ext cx="1164083" cy="1323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660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498" y="783946"/>
            <a:ext cx="7659133" cy="41465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9509" y="5089801"/>
            <a:ext cx="8345903" cy="609884"/>
          </a:xfrm>
          <a:prstGeom prst="rect">
            <a:avLst/>
          </a:prstGeom>
          <a:solidFill>
            <a:srgbClr val="CCFFCC"/>
          </a:solidFill>
          <a:ln w="28575" cmpd="sng">
            <a:solidFill>
              <a:schemeClr val="tx1"/>
            </a:solidFill>
          </a:ln>
        </p:spPr>
      </p:pic>
      <p:cxnSp>
        <p:nvCxnSpPr>
          <p:cNvPr id="6" name="Straight Arrow Connector 5"/>
          <p:cNvCxnSpPr/>
          <p:nvPr/>
        </p:nvCxnSpPr>
        <p:spPr>
          <a:xfrm flipV="1">
            <a:off x="5952694" y="6112170"/>
            <a:ext cx="0" cy="56888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08498" y="224907"/>
            <a:ext cx="8000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Proporção de mulheres  doutoradas (ISCED 6) por grande domínio científico, 2010 </a:t>
            </a:r>
            <a:endParaRPr lang="pt-PT" dirty="0"/>
          </a:p>
        </p:txBody>
      </p:sp>
      <p:sp>
        <p:nvSpPr>
          <p:cNvPr id="9" name="TextBox 8"/>
          <p:cNvSpPr txBox="1"/>
          <p:nvPr/>
        </p:nvSpPr>
        <p:spPr>
          <a:xfrm>
            <a:off x="198423" y="5757721"/>
            <a:ext cx="55690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Maioria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todas</a:t>
            </a:r>
            <a:r>
              <a:rPr lang="en-US" dirty="0" smtClean="0"/>
              <a:t> as </a:t>
            </a:r>
            <a:r>
              <a:rPr lang="en-US" dirty="0" err="1" smtClean="0"/>
              <a:t>grandes</a:t>
            </a:r>
            <a:r>
              <a:rPr lang="en-US" dirty="0" smtClean="0"/>
              <a:t> </a:t>
            </a:r>
            <a:r>
              <a:rPr lang="en-US" dirty="0" err="1" smtClean="0"/>
              <a:t>áreas</a:t>
            </a:r>
            <a:r>
              <a:rPr lang="en-US" dirty="0" smtClean="0"/>
              <a:t> </a:t>
            </a:r>
            <a:r>
              <a:rPr lang="en-US" b="1" dirty="0" smtClean="0"/>
              <a:t>e </a:t>
            </a:r>
            <a:r>
              <a:rPr lang="en-US" b="1" dirty="0" err="1" smtClean="0"/>
              <a:t>Único</a:t>
            </a:r>
            <a:r>
              <a:rPr lang="en-US" b="1" dirty="0" smtClean="0"/>
              <a:t> </a:t>
            </a:r>
            <a:r>
              <a:rPr lang="en-US" dirty="0" err="1" smtClean="0"/>
              <a:t>país</a:t>
            </a:r>
            <a:r>
              <a:rPr lang="en-US" dirty="0" smtClean="0"/>
              <a:t> da OCDE com 50% de </a:t>
            </a:r>
            <a:r>
              <a:rPr lang="en-US" dirty="0" err="1" smtClean="0"/>
              <a:t>mulheres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“Engineering , manufacturing &amp; construction” (US: 24%)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49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196" y="955812"/>
            <a:ext cx="7627704" cy="4368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968" y="5410200"/>
            <a:ext cx="7264632" cy="546100"/>
          </a:xfrm>
          <a:prstGeom prst="rect">
            <a:avLst/>
          </a:prstGeom>
          <a:solidFill>
            <a:srgbClr val="CCFFCC"/>
          </a:solidFill>
          <a:ln w="28575" cmpd="sng">
            <a:solidFill>
              <a:schemeClr val="tx1"/>
            </a:solidFill>
          </a:ln>
        </p:spPr>
      </p:pic>
      <p:cxnSp>
        <p:nvCxnSpPr>
          <p:cNvPr id="6" name="Straight Arrow Connector 5"/>
          <p:cNvCxnSpPr/>
          <p:nvPr/>
        </p:nvCxnSpPr>
        <p:spPr>
          <a:xfrm flipV="1">
            <a:off x="3994919" y="6067100"/>
            <a:ext cx="0" cy="613951"/>
          </a:xfrm>
          <a:prstGeom prst="straightConnector1">
            <a:avLst/>
          </a:prstGeom>
          <a:ln w="57150" cmpd="sng">
            <a:headEnd type="non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947350" y="6067100"/>
            <a:ext cx="0" cy="61395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861750" y="6067100"/>
            <a:ext cx="0" cy="61395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41300" y="233281"/>
            <a:ext cx="886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Evolução da proporção de mulheres doutoradas (ISCED 6) por campo específico de estudo nas ciências naturais e nas engenharias (2002-2010)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53903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100" y="304800"/>
            <a:ext cx="6375400" cy="330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3000" y="889000"/>
            <a:ext cx="5448300" cy="5600022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558800" y="5562600"/>
            <a:ext cx="1854200" cy="381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073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700" y="918496"/>
            <a:ext cx="6718300" cy="560930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368300"/>
            <a:ext cx="5016500" cy="402236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V="1">
            <a:off x="88900" y="3390900"/>
            <a:ext cx="1320800" cy="18161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090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remuneracoes_qp_escolaridade_graf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47650"/>
            <a:ext cx="8640763" cy="627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339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500" y="685800"/>
            <a:ext cx="8242300" cy="5981700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pt-PT" dirty="0" smtClean="0">
                <a:solidFill>
                  <a:srgbClr val="000090"/>
                </a:solidFill>
                <a:latin typeface="Constantia"/>
                <a:cs typeface="Constantia"/>
              </a:rPr>
              <a:t>Indicadores </a:t>
            </a:r>
            <a:r>
              <a:rPr lang="pt-PT" dirty="0">
                <a:solidFill>
                  <a:srgbClr val="000090"/>
                </a:solidFill>
                <a:latin typeface="Constantia"/>
                <a:cs typeface="Constantia"/>
              </a:rPr>
              <a:t>muito favoráveis na participação feminina </a:t>
            </a:r>
            <a:r>
              <a:rPr lang="pt-PT" dirty="0" smtClean="0">
                <a:solidFill>
                  <a:srgbClr val="000090"/>
                </a:solidFill>
                <a:latin typeface="Constantia"/>
                <a:cs typeface="Constantia"/>
              </a:rPr>
              <a:t>em </a:t>
            </a:r>
            <a:r>
              <a:rPr lang="pt-PT" b="1" dirty="0" smtClean="0">
                <a:solidFill>
                  <a:srgbClr val="000090"/>
                </a:solidFill>
                <a:latin typeface="Constantia"/>
                <a:cs typeface="Constantia"/>
              </a:rPr>
              <a:t>todas</a:t>
            </a:r>
            <a:r>
              <a:rPr lang="pt-PT" dirty="0" smtClean="0">
                <a:solidFill>
                  <a:srgbClr val="000090"/>
                </a:solidFill>
                <a:latin typeface="Constantia"/>
                <a:cs typeface="Constantia"/>
              </a:rPr>
              <a:t> as áreas científicas, lugar </a:t>
            </a:r>
            <a:r>
              <a:rPr lang="pt-PT" dirty="0">
                <a:solidFill>
                  <a:srgbClr val="000090"/>
                </a:solidFill>
                <a:latin typeface="Constantia"/>
                <a:cs typeface="Constantia"/>
              </a:rPr>
              <a:t>singular de </a:t>
            </a:r>
            <a:r>
              <a:rPr lang="pt-PT" dirty="0" smtClean="0">
                <a:solidFill>
                  <a:srgbClr val="000090"/>
                </a:solidFill>
                <a:latin typeface="Constantia"/>
                <a:cs typeface="Constantia"/>
              </a:rPr>
              <a:t>Portugal na Europa. Contrariando todos os estereótipos como os da falta de “capacidade” ou “vocação feminina” para as matemáticas, ou para as engenharias; 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endParaRPr lang="pt-PT" dirty="0" smtClean="0">
              <a:solidFill>
                <a:srgbClr val="000090"/>
              </a:solidFill>
              <a:latin typeface="Constantia"/>
              <a:cs typeface="Constantia"/>
            </a:endParaRP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pt-PT" dirty="0" smtClean="0">
                <a:solidFill>
                  <a:srgbClr val="000090"/>
                </a:solidFill>
                <a:latin typeface="Constantia"/>
                <a:cs typeface="Constantia"/>
              </a:rPr>
              <a:t>Surpresa</a:t>
            </a:r>
            <a:r>
              <a:rPr lang="pt-PT" dirty="0">
                <a:solidFill>
                  <a:srgbClr val="000090"/>
                </a:solidFill>
                <a:latin typeface="Constantia"/>
                <a:cs typeface="Constantia"/>
              </a:rPr>
              <a:t>. Porquê? </a:t>
            </a:r>
            <a:r>
              <a:rPr lang="pt-PT" dirty="0" smtClean="0">
                <a:solidFill>
                  <a:srgbClr val="000090"/>
                </a:solidFill>
                <a:latin typeface="Constantia"/>
                <a:cs typeface="Constantia"/>
              </a:rPr>
              <a:t>Desconhecimento. Há estudos em Portugal que ajudam a explicar estes indicadores de certa maneira surpreendentes. Mas não têm tido visibilidade para além de grupos de investigadoras/</a:t>
            </a:r>
            <a:r>
              <a:rPr lang="pt-PT" dirty="0" err="1" smtClean="0">
                <a:solidFill>
                  <a:srgbClr val="000090"/>
                </a:solidFill>
                <a:latin typeface="Constantia"/>
                <a:cs typeface="Constantia"/>
              </a:rPr>
              <a:t>es</a:t>
            </a:r>
            <a:r>
              <a:rPr lang="pt-PT" dirty="0">
                <a:solidFill>
                  <a:srgbClr val="000090"/>
                </a:solidFill>
                <a:latin typeface="Constantia"/>
                <a:cs typeface="Constantia"/>
              </a:rPr>
              <a:t> </a:t>
            </a:r>
            <a:r>
              <a:rPr lang="pt-PT" dirty="0" smtClean="0">
                <a:solidFill>
                  <a:srgbClr val="000090"/>
                </a:solidFill>
                <a:latin typeface="Constantia"/>
                <a:cs typeface="Constantia"/>
              </a:rPr>
              <a:t>da área.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pt-PT" dirty="0" smtClean="0">
              <a:solidFill>
                <a:srgbClr val="000090"/>
              </a:solidFill>
              <a:latin typeface="Constantia"/>
              <a:cs typeface="Constantia"/>
            </a:endParaRP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pt-PT" dirty="0" smtClean="0">
                <a:solidFill>
                  <a:srgbClr val="000090"/>
                </a:solidFill>
                <a:latin typeface="Constantia"/>
                <a:cs typeface="Constantia"/>
              </a:rPr>
              <a:t>O CIEG propõe-se como centro de investigação científica convocar os extensos contributos que as teorias do género, os estudos sobre as mulheres e o feminismo têm dado, para dar  visibilidade e  para explicar as claras </a:t>
            </a:r>
            <a:r>
              <a:rPr lang="pt-PT" b="1" dirty="0" smtClean="0">
                <a:solidFill>
                  <a:srgbClr val="000090"/>
                </a:solidFill>
                <a:latin typeface="Constantia"/>
                <a:cs typeface="Constantia"/>
              </a:rPr>
              <a:t>desigualdades </a:t>
            </a:r>
            <a:r>
              <a:rPr lang="pt-PT" dirty="0" smtClean="0">
                <a:solidFill>
                  <a:srgbClr val="000090"/>
                </a:solidFill>
                <a:latin typeface="Constantia"/>
                <a:cs typeface="Constantia"/>
              </a:rPr>
              <a:t>que estes dados revelam</a:t>
            </a:r>
            <a:r>
              <a:rPr lang="pt-PT" dirty="0" smtClean="0">
                <a:solidFill>
                  <a:srgbClr val="0000FF"/>
                </a:solidFill>
                <a:latin typeface="Constantia"/>
                <a:cs typeface="Constantia"/>
              </a:rPr>
              <a:t>.</a:t>
            </a:r>
            <a:endParaRPr lang="pt-PT" dirty="0">
              <a:solidFill>
                <a:srgbClr val="0000FF"/>
              </a:solidFill>
              <a:latin typeface="Constantia"/>
              <a:cs typeface="Constantia"/>
            </a:endParaRPr>
          </a:p>
          <a:p>
            <a:endParaRPr lang="en-US" dirty="0">
              <a:solidFill>
                <a:srgbClr val="1737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86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7750</TotalTime>
  <Words>1421</Words>
  <Application>Microsoft Office PowerPoint</Application>
  <PresentationFormat>Apresentação no Ecrã (4:3)</PresentationFormat>
  <Paragraphs>80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15</vt:i4>
      </vt:variant>
    </vt:vector>
  </HeadingPairs>
  <TitlesOfParts>
    <vt:vector size="16" baseType="lpstr"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Anália Torres</dc:creator>
  <cp:lastModifiedBy>cieg  2013</cp:lastModifiedBy>
  <cp:revision>96</cp:revision>
  <dcterms:created xsi:type="dcterms:W3CDTF">2015-05-09T12:44:02Z</dcterms:created>
  <dcterms:modified xsi:type="dcterms:W3CDTF">2015-05-22T09:55:50Z</dcterms:modified>
</cp:coreProperties>
</file>