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1" r:id="rId3"/>
    <p:sldId id="272" r:id="rId4"/>
    <p:sldId id="273" r:id="rId5"/>
    <p:sldId id="274" r:id="rId6"/>
    <p:sldId id="276" r:id="rId7"/>
    <p:sldId id="277" r:id="rId8"/>
    <p:sldId id="288" r:id="rId9"/>
    <p:sldId id="279" r:id="rId10"/>
    <p:sldId id="286" r:id="rId11"/>
    <p:sldId id="291" r:id="rId12"/>
    <p:sldId id="293" r:id="rId13"/>
    <p:sldId id="294" r:id="rId14"/>
    <p:sldId id="297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1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7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7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7E9B-EB6E-3748-AA07-5BC8365E2461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38C39-70B1-BE49-83B4-04C2587C696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336162"/>
            <a:ext cx="4667422" cy="6296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4122" y="1362670"/>
            <a:ext cx="3359965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90"/>
                </a:solidFill>
              </a:rPr>
              <a:t>Sessão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</a:rPr>
              <a:t>de </a:t>
            </a:r>
            <a:r>
              <a:rPr lang="en-US" sz="2800" dirty="0" err="1" smtClean="0">
                <a:solidFill>
                  <a:srgbClr val="000090"/>
                </a:solidFill>
              </a:rPr>
              <a:t>abertura</a:t>
            </a:r>
            <a:endParaRPr lang="en-US" sz="2800" dirty="0" smtClean="0">
              <a:solidFill>
                <a:srgbClr val="000090"/>
              </a:solidFill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Anália Torres </a:t>
            </a:r>
          </a:p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Coordenadora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CIEG</a:t>
            </a:r>
          </a:p>
          <a:p>
            <a:pPr algn="ctr"/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 de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Maio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2015  </a:t>
            </a:r>
            <a:endParaRPr lang="pt-PT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6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1300"/>
            <a:ext cx="8343900" cy="60833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São temas complexos que pedem análises rigorosas, fundamentação e demonstração tal como em qualquer outra área científica. E cujos resultados de investigação possam servir, tal como na medicina, para intervir sobre as realidades que queremos mudar.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8000" dirty="0" smtClean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É que nestes temas há mesmo </a:t>
            </a:r>
            <a:r>
              <a:rPr lang="pt-PT" sz="8000" dirty="0" smtClean="0">
                <a:solidFill>
                  <a:srgbClr val="FF0000"/>
                </a:solidFill>
                <a:latin typeface="Constantia"/>
                <a:cs typeface="Constantia"/>
              </a:rPr>
              <a:t>questões paradoxais.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8000" dirty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Embora se demonstre que há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mais diferenças </a:t>
            </a:r>
            <a:r>
              <a:rPr lang="pt-PT" sz="8000" dirty="0" err="1">
                <a:solidFill>
                  <a:srgbClr val="FF6600"/>
                </a:solidFill>
                <a:latin typeface="Constantia"/>
                <a:cs typeface="Constantia"/>
              </a:rPr>
              <a:t>intra</a:t>
            </a:r>
            <a:r>
              <a:rPr lang="pt-PT" sz="8000" dirty="0">
                <a:solidFill>
                  <a:srgbClr val="FF6600"/>
                </a:solidFill>
                <a:latin typeface="Constantia"/>
                <a:cs typeface="Constantia"/>
              </a:rPr>
              <a:t>-sexos do que </a:t>
            </a:r>
            <a:r>
              <a:rPr lang="pt-PT" sz="8000" dirty="0" err="1">
                <a:solidFill>
                  <a:srgbClr val="FF6600"/>
                </a:solidFill>
                <a:latin typeface="Constantia"/>
                <a:cs typeface="Constantia"/>
              </a:rPr>
              <a:t>inter</a:t>
            </a:r>
            <a:r>
              <a:rPr lang="pt-PT" sz="8000" dirty="0">
                <a:solidFill>
                  <a:srgbClr val="FF6600"/>
                </a:solidFill>
                <a:latin typeface="Constantia"/>
                <a:cs typeface="Constantia"/>
              </a:rPr>
              <a:t>-</a:t>
            </a:r>
            <a:r>
              <a:rPr lang="pt-PT" sz="8000" dirty="0" smtClean="0">
                <a:solidFill>
                  <a:srgbClr val="FF6600"/>
                </a:solidFill>
                <a:latin typeface="Constantia"/>
                <a:cs typeface="Constantia"/>
              </a:rPr>
              <a:t>sexos,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e  do que se trata é de </a:t>
            </a:r>
            <a:r>
              <a:rPr lang="pt-PT" sz="8000" b="1" dirty="0" smtClean="0">
                <a:solidFill>
                  <a:srgbClr val="FF6600"/>
                </a:solidFill>
                <a:latin typeface="Constantia"/>
                <a:cs typeface="Constantia"/>
              </a:rPr>
              <a:t>construção social da diferença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, os obstáculos naturalistas/biologistas persistem, não se percebendo que mais do que as diferenças biológicas pesam as experiências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de vida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diferentes, acesso a recursos distintos, desigualdades de poder; 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8000" dirty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E como temos feito importantes avanços na lei – ainda que mais se possa fazer – estes contribuem, por vezes, como efeito ecrã fazendo crer que há de fato igualdade; quando na realidade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q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uanto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mais clara é a afirmação da igualdade de  direitos</a:t>
            </a:r>
            <a:r>
              <a:rPr lang="pt-PT" sz="8000" b="1" dirty="0">
                <a:solidFill>
                  <a:srgbClr val="FF6600"/>
                </a:solidFill>
                <a:latin typeface="Constantia"/>
                <a:cs typeface="Constantia"/>
              </a:rPr>
              <a:t> maior é a percepção do paradoxo da persistência das </a:t>
            </a:r>
            <a:r>
              <a:rPr lang="pt-PT" sz="8000" b="1" dirty="0" smtClean="0">
                <a:solidFill>
                  <a:srgbClr val="FF6600"/>
                </a:solidFill>
                <a:latin typeface="Constantia"/>
                <a:cs typeface="Constantia"/>
              </a:rPr>
              <a:t>desigualdades</a:t>
            </a:r>
            <a:r>
              <a:rPr lang="pt-PT" sz="8000" dirty="0">
                <a:solidFill>
                  <a:srgbClr val="FF6600"/>
                </a:solidFill>
                <a:latin typeface="Constantia"/>
                <a:cs typeface="Constantia"/>
              </a:rPr>
              <a:t>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que não são só de género, mas também de classe, de etnia, de orientação sexual entre outras. </a:t>
            </a:r>
          </a:p>
          <a:p>
            <a:pPr marL="0" indent="0">
              <a:buNone/>
            </a:pPr>
            <a:endParaRPr lang="pt-PT" sz="6200" dirty="0"/>
          </a:p>
        </p:txBody>
      </p:sp>
    </p:spTree>
    <p:extLst>
      <p:ext uri="{BB962C8B-B14F-4D97-AF65-F5344CB8AC3E}">
        <p14:creationId xmlns:p14="http://schemas.microsoft.com/office/powerpoint/2010/main" val="13101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-520700"/>
            <a:ext cx="83312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PT" sz="9600" dirty="0" smtClean="0">
              <a:latin typeface="Constantia"/>
              <a:cs typeface="Constantia"/>
            </a:endParaRPr>
          </a:p>
          <a:p>
            <a:pPr marL="0" indent="0">
              <a:buNone/>
            </a:pPr>
            <a:endParaRPr lang="pt-PT" sz="9600" dirty="0">
              <a:latin typeface="Constantia"/>
              <a:cs typeface="Constanti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Aliás, sem uma análise mais profunda, como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se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compreenderia 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que no século XXI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na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nova universidade de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Lisboa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,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no momento da sua nomeação a nova equipa reitoral não tenha incluído </a:t>
            </a:r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Constantia"/>
              </a:rPr>
              <a:t>nem </a:t>
            </a:r>
            <a:r>
              <a:rPr lang="pt-PT" sz="8000" b="1" dirty="0">
                <a:solidFill>
                  <a:schemeClr val="accent6">
                    <a:lumMod val="75000"/>
                  </a:schemeClr>
                </a:solidFill>
                <a:latin typeface="Constantia"/>
                <a:cs typeface="Constantia"/>
              </a:rPr>
              <a:t>uma </a:t>
            </a:r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Constantia"/>
              </a:rPr>
              <a:t>mulher</a:t>
            </a:r>
            <a:r>
              <a:rPr lang="pt-PT" sz="8000" dirty="0" smtClean="0">
                <a:solidFill>
                  <a:schemeClr val="accent6">
                    <a:lumMod val="75000"/>
                  </a:schemeClr>
                </a:solidFill>
                <a:latin typeface="Constantia"/>
                <a:cs typeface="Constantia"/>
              </a:rPr>
              <a:t>?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(apesar do Conselho Geral ser presidido por uma mulher). Fenómeno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tanto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mais estranho quanto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houve nas universidades que lhe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deram origem,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reitoras,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vice-reitoras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e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pró-reitoras.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8000" dirty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b="1" dirty="0" smtClean="0">
                <a:solidFill>
                  <a:srgbClr val="E46C0A"/>
                </a:solidFill>
                <a:latin typeface="Constantia"/>
                <a:cs typeface="Constantia"/>
              </a:rPr>
              <a:t>Os estudos de género ajudam a explicar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: rejeitando uma lógica conspirativa dos homens contra as mulheres, o que mostram é que as </a:t>
            </a:r>
            <a:r>
              <a:rPr lang="pt-PT" sz="8000" b="1" dirty="0" smtClean="0">
                <a:solidFill>
                  <a:srgbClr val="E46C0A"/>
                </a:solidFill>
                <a:latin typeface="Constantia"/>
                <a:cs typeface="Constantia"/>
              </a:rPr>
              <a:t>redes de interconhecimento </a:t>
            </a:r>
            <a:r>
              <a:rPr lang="pt-PT" sz="8000" b="1" dirty="0" smtClean="0">
                <a:solidFill>
                  <a:srgbClr val="000090"/>
                </a:solidFill>
                <a:latin typeface="Constantia"/>
                <a:cs typeface="Constantia"/>
              </a:rPr>
              <a:t>e de confiança entre pares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, tendem a não ser mistas;  e tal como acontece nos cargos políticos ou de poder, tais automatismos podem quebrar-se, como já temos experiência na política, com as quotas.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sz="8000" dirty="0" smtClean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Trata-se também de </a:t>
            </a:r>
            <a:r>
              <a:rPr lang="pt-PT" sz="8000" b="1" dirty="0" smtClean="0">
                <a:solidFill>
                  <a:srgbClr val="E46C0A"/>
                </a:solidFill>
                <a:latin typeface="Constantia"/>
                <a:cs typeface="Constantia"/>
              </a:rPr>
              <a:t>problemas de poder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, de dominação masculina e de desvalorização e subordinação feminina, que quando se fala, por exemplo, de </a:t>
            </a:r>
            <a:r>
              <a:rPr lang="pt-PT" sz="8000" dirty="0">
                <a:solidFill>
                  <a:srgbClr val="000090"/>
                </a:solidFill>
                <a:latin typeface="Constantia"/>
                <a:cs typeface="Constantia"/>
              </a:rPr>
              <a:t>v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iolência de género se entendem facilmente; mas quando se procura aplicar esta perspetiva a realidades diversas como </a:t>
            </a:r>
            <a:r>
              <a:rPr lang="pt-PT" sz="8000" dirty="0" smtClean="0">
                <a:solidFill>
                  <a:srgbClr val="E46C0A"/>
                </a:solidFill>
                <a:latin typeface="Constantia"/>
                <a:cs typeface="Constantia"/>
              </a:rPr>
              <a:t>a da ciência ou do mundo académico </a:t>
            </a:r>
            <a:r>
              <a:rPr lang="pt-PT" sz="8000" dirty="0" smtClean="0">
                <a:solidFill>
                  <a:srgbClr val="000090"/>
                </a:solidFill>
                <a:latin typeface="Constantia"/>
                <a:cs typeface="Constantia"/>
              </a:rPr>
              <a:t>se tem mais dificuldade ou se resiste mesmo a entender. Outros fatores estarão aqui ainda em jogo, que não há no momento tempo para desenvolver. </a:t>
            </a:r>
          </a:p>
        </p:txBody>
      </p:sp>
    </p:spTree>
    <p:extLst>
      <p:ext uri="{BB962C8B-B14F-4D97-AF65-F5344CB8AC3E}">
        <p14:creationId xmlns:p14="http://schemas.microsoft.com/office/powerpoint/2010/main" val="10420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80400" cy="572769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Também não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está apenas em causa ter mulheres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nos lugares de decisão; embora elas tenham direito por mérito a lá estar, e não estão</a:t>
            </a:r>
            <a:r>
              <a:rPr lang="pt-PT" sz="2000" dirty="0">
                <a:solidFill>
                  <a:srgbClr val="E46C0A"/>
                </a:solidFill>
                <a:latin typeface="Constantia"/>
                <a:cs typeface="Constantia"/>
              </a:rPr>
              <a:t>,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a sua </a:t>
            </a:r>
            <a:r>
              <a:rPr lang="pt-PT" sz="2000" b="1" dirty="0">
                <a:solidFill>
                  <a:srgbClr val="E46C0A"/>
                </a:solidFill>
                <a:latin typeface="Constantia"/>
                <a:cs typeface="Constantia"/>
              </a:rPr>
              <a:t>presença não basta, é preciso que a perspetiva de género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se desenvolva nas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pessoas e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nas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instituições.  </a:t>
            </a:r>
            <a:endParaRPr lang="pt-PT" sz="2000" dirty="0" smtClean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Estudos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também demonstram que ao analisar o mesmo CV, um com nome de homem, outro com o de uma mulher, </a:t>
            </a:r>
            <a:r>
              <a:rPr lang="pt-PT" sz="2000" dirty="0">
                <a:solidFill>
                  <a:srgbClr val="E46C0A"/>
                </a:solidFill>
                <a:latin typeface="Constantia"/>
                <a:cs typeface="Constantia"/>
              </a:rPr>
              <a:t>o do homem tende a ser o mais bem avaliado,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independentemente do sexo de quem procede à avaliação. É um fenómeno identificado e muito estudado nos EMFG – o de associação imediata de maior “prestígio” ao sexo masculino. </a:t>
            </a: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O banho cultural em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que todos e todas estamos mergulhados e os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estereótipos prevalecentes marcam-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nos e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levam muitos/as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de nós,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ainda que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de forma inconsciente, a ser agentes da reprodução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das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assimetrias. É preciso romper com estas lógicas e há muita </a:t>
            </a:r>
            <a:r>
              <a:rPr lang="pt-PT" sz="2000" b="1" dirty="0" smtClean="0">
                <a:solidFill>
                  <a:srgbClr val="E46C0A"/>
                </a:solidFill>
                <a:latin typeface="Constantia"/>
                <a:cs typeface="Constantia"/>
              </a:rPr>
              <a:t>resistência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também a </a:t>
            </a: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reconhecer a sua existência.  </a:t>
            </a:r>
          </a:p>
          <a:p>
            <a:pPr marL="0" indent="0">
              <a:spcBef>
                <a:spcPts val="0"/>
              </a:spcBef>
              <a:buNone/>
            </a:pPr>
            <a:endParaRPr lang="pt-PT" sz="2000" dirty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000" dirty="0" smtClean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000" dirty="0" smtClean="0">
                <a:solidFill>
                  <a:srgbClr val="000090"/>
                </a:solidFill>
                <a:latin typeface="Constantia"/>
                <a:cs typeface="Constantia"/>
              </a:rPr>
              <a:t>E falta CONHECIMENTO.  E é aqui </a:t>
            </a:r>
            <a:r>
              <a:rPr lang="pt-PT" sz="2000" dirty="0">
                <a:solidFill>
                  <a:srgbClr val="000090"/>
                </a:solidFill>
                <a:latin typeface="Constantia"/>
                <a:cs typeface="Constantia"/>
              </a:rPr>
              <a:t>chegamos ao CIEG</a:t>
            </a:r>
            <a:r>
              <a:rPr lang="pt-PT" sz="2000" dirty="0">
                <a:latin typeface="Constantia"/>
                <a:cs typeface="Constantia"/>
              </a:rPr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94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469900"/>
            <a:ext cx="8343900" cy="59309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PT" sz="1800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CIEG: curta história, mas de sucesso. Em 3 anos o CIEG conseguiu constituir-se como único centro de investigação de </a:t>
            </a:r>
            <a:r>
              <a:rPr lang="pt-PT" sz="1800" dirty="0">
                <a:solidFill>
                  <a:srgbClr val="000090"/>
                </a:solidFill>
              </a:rPr>
              <a:t>E</a:t>
            </a:r>
            <a:r>
              <a:rPr lang="pt-PT" sz="1800" dirty="0" smtClean="0">
                <a:solidFill>
                  <a:srgbClr val="000090"/>
                </a:solidFill>
              </a:rPr>
              <a:t>studos de Género no pais, com reconhecimento  pela FCT. Tendo em conta um número pequeno de integradas/os, os resultados obtidos apenas em 3 anos são muito expressivos.</a:t>
            </a:r>
          </a:p>
          <a:p>
            <a:pPr marL="0" indent="0">
              <a:buNone/>
            </a:pPr>
            <a:endParaRPr lang="pt-PT" sz="1800" b="1" dirty="0" smtClean="0">
              <a:solidFill>
                <a:srgbClr val="000090"/>
              </a:solidFill>
            </a:endParaRPr>
          </a:p>
          <a:p>
            <a:r>
              <a:rPr lang="pt-PT" sz="1800" b="1" dirty="0" smtClean="0">
                <a:solidFill>
                  <a:srgbClr val="FF0000"/>
                </a:solidFill>
              </a:rPr>
              <a:t>Projetos de investigação (Total de 19)</a:t>
            </a:r>
            <a:r>
              <a:rPr lang="pt-PT" sz="1800" dirty="0">
                <a:solidFill>
                  <a:srgbClr val="FF0000"/>
                </a:solidFill>
              </a:rPr>
              <a:t> </a:t>
            </a:r>
            <a:r>
              <a:rPr lang="pt-PT" sz="1800" dirty="0" smtClean="0">
                <a:solidFill>
                  <a:srgbClr val="000090"/>
                </a:solidFill>
              </a:rPr>
              <a:t>Concluídos (5, 1 internacional); em curso (14) (8 internacionais); </a:t>
            </a:r>
          </a:p>
          <a:p>
            <a:r>
              <a:rPr lang="pt-PT" sz="1800" b="1" dirty="0" smtClean="0">
                <a:solidFill>
                  <a:srgbClr val="FF0000"/>
                </a:solidFill>
              </a:rPr>
              <a:t>Teses de doutoramento (Total de 17); </a:t>
            </a:r>
            <a:r>
              <a:rPr lang="pt-PT" sz="1800" dirty="0" smtClean="0">
                <a:solidFill>
                  <a:srgbClr val="000090"/>
                </a:solidFill>
              </a:rPr>
              <a:t>Concluídas (1); Em curso (16);  Teses de mestrado (Total de 9) </a:t>
            </a:r>
          </a:p>
          <a:p>
            <a:r>
              <a:rPr lang="pt-PT" sz="1800" b="1" dirty="0" smtClean="0">
                <a:solidFill>
                  <a:srgbClr val="FF0000"/>
                </a:solidFill>
              </a:rPr>
              <a:t>Membros (Total de 51)</a:t>
            </a:r>
            <a:r>
              <a:rPr lang="pt-PT" sz="1800" b="1" dirty="0">
                <a:solidFill>
                  <a:srgbClr val="FF0000"/>
                </a:solidFill>
              </a:rPr>
              <a:t> </a:t>
            </a:r>
            <a:r>
              <a:rPr lang="pt-PT" sz="1800" b="1" dirty="0" smtClean="0">
                <a:solidFill>
                  <a:srgbClr val="FF0000"/>
                </a:solidFill>
              </a:rPr>
              <a:t>integrados/as (11/ 13)</a:t>
            </a:r>
            <a:r>
              <a:rPr lang="pt-PT" sz="1800" dirty="0" smtClean="0"/>
              <a:t>;  </a:t>
            </a:r>
            <a:r>
              <a:rPr lang="pt-PT" sz="1800" dirty="0" smtClean="0">
                <a:solidFill>
                  <a:srgbClr val="000090"/>
                </a:solidFill>
              </a:rPr>
              <a:t>Colaboradoras/</a:t>
            </a:r>
            <a:r>
              <a:rPr lang="pt-PT" sz="1800" dirty="0" err="1" smtClean="0">
                <a:solidFill>
                  <a:srgbClr val="000090"/>
                </a:solidFill>
              </a:rPr>
              <a:t>es</a:t>
            </a:r>
            <a:r>
              <a:rPr lang="pt-PT" sz="1800" dirty="0" smtClean="0">
                <a:solidFill>
                  <a:srgbClr val="000090"/>
                </a:solidFill>
              </a:rPr>
              <a:t> (20/22); Especialistas (2); Alunas/os de doutoramento (16); </a:t>
            </a:r>
          </a:p>
          <a:p>
            <a:pPr>
              <a:buFontTx/>
              <a:buChar char="•"/>
            </a:pPr>
            <a:endParaRPr lang="pt-PT" sz="1800" dirty="0" smtClean="0">
              <a:solidFill>
                <a:srgbClr val="000090"/>
              </a:solidFill>
            </a:endParaRPr>
          </a:p>
          <a:p>
            <a:pPr>
              <a:buFontTx/>
              <a:buChar char="•"/>
            </a:pPr>
            <a:r>
              <a:rPr lang="pt-PT" sz="1800" dirty="0" smtClean="0">
                <a:solidFill>
                  <a:srgbClr val="000090"/>
                </a:solidFill>
              </a:rPr>
              <a:t>CIEG </a:t>
            </a:r>
            <a:r>
              <a:rPr lang="pt-PT" sz="1800" dirty="0">
                <a:solidFill>
                  <a:srgbClr val="000090"/>
                </a:solidFill>
              </a:rPr>
              <a:t>foi </a:t>
            </a:r>
            <a:r>
              <a:rPr lang="pt-PT" sz="1800" dirty="0" smtClean="0">
                <a:solidFill>
                  <a:srgbClr val="000090"/>
                </a:solidFill>
              </a:rPr>
              <a:t>capaz </a:t>
            </a:r>
            <a:r>
              <a:rPr lang="pt-PT" sz="1800" dirty="0">
                <a:solidFill>
                  <a:srgbClr val="000090"/>
                </a:solidFill>
              </a:rPr>
              <a:t>de mobilizar </a:t>
            </a:r>
            <a:r>
              <a:rPr lang="pt-PT" sz="1800" dirty="0" smtClean="0">
                <a:solidFill>
                  <a:srgbClr val="000090"/>
                </a:solidFill>
              </a:rPr>
              <a:t>financiamento através da investigação e de estudos de avaliação. Neste curto espaço de tempo - 2 anos se contarmos com as candidaturas – conseguimos reunir com projetos </a:t>
            </a:r>
            <a:r>
              <a:rPr lang="pt-PT" sz="1800" dirty="0">
                <a:solidFill>
                  <a:srgbClr val="000090"/>
                </a:solidFill>
              </a:rPr>
              <a:t>estritamente </a:t>
            </a:r>
            <a:r>
              <a:rPr lang="pt-PT" sz="1800" dirty="0" smtClean="0">
                <a:solidFill>
                  <a:srgbClr val="000090"/>
                </a:solidFill>
              </a:rPr>
              <a:t>CIEG mais de 500 mil euros, contando com os de membros integrados/as hoje no CIEG mas noutros centros em 2012/13, mobilizámos cerca de 1 milhão de euros. </a:t>
            </a:r>
          </a:p>
        </p:txBody>
      </p:sp>
    </p:spTree>
    <p:extLst>
      <p:ext uri="{BB962C8B-B14F-4D97-AF65-F5344CB8AC3E}">
        <p14:creationId xmlns:p14="http://schemas.microsoft.com/office/powerpoint/2010/main" val="23005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215900"/>
            <a:ext cx="8547100" cy="5740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PT" sz="1800" dirty="0" smtClean="0">
                <a:solidFill>
                  <a:srgbClr val="000090"/>
                </a:solidFill>
              </a:rPr>
              <a:t>Temos </a:t>
            </a:r>
            <a:r>
              <a:rPr lang="pt-PT" sz="1800" dirty="0">
                <a:solidFill>
                  <a:srgbClr val="000090"/>
                </a:solidFill>
              </a:rPr>
              <a:t>de agradecer ao ISCSP,  o apoio </a:t>
            </a:r>
            <a:r>
              <a:rPr lang="pt-PT" sz="1800" dirty="0" smtClean="0">
                <a:solidFill>
                  <a:srgbClr val="000090"/>
                </a:solidFill>
              </a:rPr>
              <a:t>dado </a:t>
            </a:r>
            <a:r>
              <a:rPr lang="pt-PT" sz="1800" dirty="0">
                <a:solidFill>
                  <a:srgbClr val="000090"/>
                </a:solidFill>
              </a:rPr>
              <a:t>ao CIEG desde o seu início, mas o ISCSP também tem reconhecido o nosso contributo, quer científico quer em  </a:t>
            </a:r>
            <a:r>
              <a:rPr lang="pt-PT" sz="1800" i="1" dirty="0" err="1" smtClean="0">
                <a:solidFill>
                  <a:srgbClr val="000090"/>
                </a:solidFill>
              </a:rPr>
              <a:t>overheads</a:t>
            </a:r>
            <a:r>
              <a:rPr lang="pt-PT" sz="1800" i="1" dirty="0" smtClean="0">
                <a:solidFill>
                  <a:srgbClr val="000090"/>
                </a:solidFill>
              </a:rPr>
              <a:t>, </a:t>
            </a:r>
            <a:r>
              <a:rPr lang="pt-PT" sz="1800" dirty="0" smtClean="0">
                <a:solidFill>
                  <a:srgbClr val="000090"/>
                </a:solidFill>
              </a:rPr>
              <a:t>tão </a:t>
            </a:r>
            <a:r>
              <a:rPr lang="pt-PT" sz="1800" dirty="0">
                <a:solidFill>
                  <a:srgbClr val="000090"/>
                </a:solidFill>
              </a:rPr>
              <a:t>importantes nos difíceis momentos de constrangimentos financeiros que as instituições estão a viver. Esperamos o mesmo </a:t>
            </a:r>
            <a:r>
              <a:rPr lang="pt-PT" sz="1800" dirty="0" smtClean="0">
                <a:solidFill>
                  <a:srgbClr val="000090"/>
                </a:solidFill>
              </a:rPr>
              <a:t>reconhecimento científico e o apoio </a:t>
            </a:r>
            <a:r>
              <a:rPr lang="pt-PT" sz="1800" dirty="0">
                <a:solidFill>
                  <a:srgbClr val="000090"/>
                </a:solidFill>
              </a:rPr>
              <a:t>por parte da nossa </a:t>
            </a:r>
            <a:r>
              <a:rPr lang="pt-PT" sz="1800" dirty="0" smtClean="0">
                <a:solidFill>
                  <a:srgbClr val="000090"/>
                </a:solidFill>
              </a:rPr>
              <a:t>Universidade de Lisboa. </a:t>
            </a:r>
            <a:endParaRPr lang="pt-PT" sz="1800" dirty="0">
              <a:solidFill>
                <a:srgbClr val="00009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t-PT" sz="18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PT" sz="1800" dirty="0" smtClean="0">
                <a:solidFill>
                  <a:srgbClr val="000090"/>
                </a:solidFill>
              </a:rPr>
              <a:t>Mas estes avanços, se foram em parte reconhecidos aquando do processo de avaliação pela FCT, foram também comprometidos pela atribuição de financiamento.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t-PT" sz="1800" dirty="0" smtClean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PT" sz="1800" dirty="0" smtClean="0">
                <a:solidFill>
                  <a:srgbClr val="000090"/>
                </a:solidFill>
              </a:rPr>
              <a:t>Na verdade tendo obtido uma nota de Muito Bom (21), a mais frequente nos centros de ciências sociais já consagrados, e com recomendações do painel de avaliação referindo que o nosso projeto estratégico era excelente (5), que o orçamento pedido era modesto e, por isso, nos devia ser TODO atribuído – recebemos um financiamento mínimo</a:t>
            </a:r>
            <a:r>
              <a:rPr lang="pt-PT" sz="1800" dirty="0">
                <a:solidFill>
                  <a:srgbClr val="000090"/>
                </a:solidFill>
              </a:rPr>
              <a:t> </a:t>
            </a:r>
            <a:r>
              <a:rPr lang="pt-PT" sz="1800" dirty="0" smtClean="0">
                <a:solidFill>
                  <a:srgbClr val="000090"/>
                </a:solidFill>
              </a:rPr>
              <a:t>e fomos informados de novos critérios de atribuição de financiamento a meio do processo.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t-PT" sz="18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PT" sz="1800" dirty="0" smtClean="0">
                <a:solidFill>
                  <a:srgbClr val="000090"/>
                </a:solidFill>
              </a:rPr>
              <a:t> Acresce que o mérito científico e o financiamento estiveram dissociados já que nas mesmas condições de mérito, ou abaixo do nosso, outros centros obtiveram verbas muito superiores.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pt-PT" sz="18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PT" sz="1800" dirty="0" smtClean="0">
                <a:solidFill>
                  <a:srgbClr val="000090"/>
                </a:solidFill>
              </a:rPr>
              <a:t>O financiamento obtido é assim manifestamente insuficiente, para conseguir gerir os vários projetos, para  captação de novos financiamentos, designadamente no </a:t>
            </a:r>
            <a:r>
              <a:rPr lang="pt-PT" sz="1800" dirty="0" err="1" smtClean="0">
                <a:solidFill>
                  <a:srgbClr val="000090"/>
                </a:solidFill>
              </a:rPr>
              <a:t>Horizon</a:t>
            </a:r>
            <a:r>
              <a:rPr lang="pt-PT" sz="1800" dirty="0" smtClean="0">
                <a:solidFill>
                  <a:srgbClr val="000090"/>
                </a:solidFill>
              </a:rPr>
              <a:t> 2020, para apoio das/os investigadoras/os de modo a que consigam publicar mais artigos internacionais; iniciativas  previstas no programa estratégico não poderão ser concretizadas.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pt-PT" sz="1800" dirty="0">
              <a:solidFill>
                <a:srgbClr val="00009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PT" sz="1800" dirty="0" smtClean="0">
                <a:solidFill>
                  <a:srgbClr val="000090"/>
                </a:solidFill>
              </a:rPr>
              <a:t>Recorremos quer do financiamento, quer da classificação, e esperamos que sejam de fato revistos. </a:t>
            </a:r>
            <a:endParaRPr lang="pt-PT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77800"/>
            <a:ext cx="8394700" cy="654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1800" dirty="0"/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Vários fatores têm facilitado a nossa atividade: </a:t>
            </a:r>
          </a:p>
          <a:p>
            <a:pPr marL="0" indent="0">
              <a:buNone/>
            </a:pPr>
            <a:endParaRPr lang="pt-PT" sz="18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1 ) </a:t>
            </a:r>
            <a:r>
              <a:rPr lang="pt-PT" sz="1800" b="1" dirty="0" smtClean="0">
                <a:solidFill>
                  <a:srgbClr val="000090"/>
                </a:solidFill>
              </a:rPr>
              <a:t>A forte cooperação entre os membros do CIEG</a:t>
            </a:r>
            <a:r>
              <a:rPr lang="pt-PT" sz="1800" dirty="0" smtClean="0">
                <a:solidFill>
                  <a:srgbClr val="000090"/>
                </a:solidFill>
              </a:rPr>
              <a:t> e a </a:t>
            </a:r>
            <a:r>
              <a:rPr lang="pt-PT" sz="1800" dirty="0">
                <a:solidFill>
                  <a:srgbClr val="000090"/>
                </a:solidFill>
              </a:rPr>
              <a:t>nossa dimensão </a:t>
            </a:r>
            <a:r>
              <a:rPr lang="pt-PT" sz="1800" dirty="0" smtClean="0">
                <a:solidFill>
                  <a:srgbClr val="000090"/>
                </a:solidFill>
              </a:rPr>
              <a:t>nacional</a:t>
            </a:r>
          </a:p>
          <a:p>
            <a:pPr marL="0" indent="0">
              <a:buNone/>
            </a:pPr>
            <a:endParaRPr lang="pt-PT" sz="18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 2) O denso intercâmbio e em desenvolvimento entre </a:t>
            </a:r>
            <a:r>
              <a:rPr lang="pt-PT" sz="1800" b="1" dirty="0" smtClean="0">
                <a:solidFill>
                  <a:srgbClr val="000090"/>
                </a:solidFill>
              </a:rPr>
              <a:t>áreas científicas diversas</a:t>
            </a:r>
            <a:endParaRPr lang="pt-PT" sz="18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pt-PT" sz="18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3) A  </a:t>
            </a:r>
            <a:r>
              <a:rPr lang="pt-PT" sz="1800" b="1" dirty="0" smtClean="0">
                <a:solidFill>
                  <a:srgbClr val="000090"/>
                </a:solidFill>
              </a:rPr>
              <a:t>internacionalização, das nossa atividades de pesquisa juntando </a:t>
            </a:r>
            <a:r>
              <a:rPr lang="pt-PT" sz="1800" dirty="0" smtClean="0">
                <a:solidFill>
                  <a:srgbClr val="000090"/>
                </a:solidFill>
              </a:rPr>
              <a:t>participantes de vários continentes –  </a:t>
            </a:r>
            <a:r>
              <a:rPr lang="pt-PT" sz="1800" b="1" dirty="0" smtClean="0">
                <a:solidFill>
                  <a:srgbClr val="000090"/>
                </a:solidFill>
              </a:rPr>
              <a:t>a Europa, as Américas do Norte e do Sul e África; </a:t>
            </a:r>
          </a:p>
          <a:p>
            <a:pPr marL="0" indent="0">
              <a:buNone/>
            </a:pPr>
            <a:endParaRPr lang="pt-PT" sz="18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4) A variedade das atividades que vão da i</a:t>
            </a:r>
            <a:r>
              <a:rPr lang="pt-PT" sz="1800" b="1" dirty="0" smtClean="0">
                <a:solidFill>
                  <a:srgbClr val="000090"/>
                </a:solidFill>
              </a:rPr>
              <a:t>nvestigação fundamental, à aplicada, aos estudos de avaliação, à investigação ação,</a:t>
            </a:r>
            <a:r>
              <a:rPr lang="pt-PT" sz="1800" dirty="0" smtClean="0">
                <a:solidFill>
                  <a:srgbClr val="000090"/>
                </a:solidFill>
              </a:rPr>
              <a:t> à formação avançada (mestrados e doutoramentos), e à formação a públicos específicos. </a:t>
            </a:r>
          </a:p>
          <a:p>
            <a:pPr marL="0" indent="0">
              <a:buNone/>
            </a:pPr>
            <a:endParaRPr lang="pt-PT" sz="18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Finalmente aproveito para vos mostrar o nosso site em primeira mão</a:t>
            </a: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 </a:t>
            </a:r>
            <a:r>
              <a:rPr lang="pt-PT" sz="1800" dirty="0" err="1" smtClean="0">
                <a:solidFill>
                  <a:srgbClr val="000090"/>
                </a:solidFill>
              </a:rPr>
              <a:t>http</a:t>
            </a:r>
            <a:r>
              <a:rPr lang="pt-PT" sz="1800" dirty="0">
                <a:solidFill>
                  <a:srgbClr val="000090"/>
                </a:solidFill>
              </a:rPr>
              <a:t>://</a:t>
            </a:r>
            <a:r>
              <a:rPr lang="pt-PT" sz="1800" dirty="0" err="1">
                <a:solidFill>
                  <a:srgbClr val="000090"/>
                </a:solidFill>
              </a:rPr>
              <a:t>cieg.iscsp.ulisboa.pt</a:t>
            </a:r>
            <a:r>
              <a:rPr lang="pt-PT" sz="1800" dirty="0">
                <a:solidFill>
                  <a:srgbClr val="000090"/>
                </a:solidFill>
              </a:rPr>
              <a:t>/</a:t>
            </a:r>
          </a:p>
          <a:p>
            <a:pPr marL="0" indent="0">
              <a:buNone/>
            </a:pPr>
            <a:r>
              <a:rPr lang="pt-PT" sz="1800" dirty="0" err="1">
                <a:solidFill>
                  <a:srgbClr val="000090"/>
                </a:solidFill>
              </a:rPr>
              <a:t>http</a:t>
            </a:r>
            <a:r>
              <a:rPr lang="pt-PT" sz="1800" dirty="0">
                <a:solidFill>
                  <a:srgbClr val="000090"/>
                </a:solidFill>
              </a:rPr>
              <a:t>://</a:t>
            </a:r>
            <a:r>
              <a:rPr lang="pt-PT" sz="1800" dirty="0" err="1">
                <a:solidFill>
                  <a:srgbClr val="000090"/>
                </a:solidFill>
              </a:rPr>
              <a:t>cieg.iscsp.ulisboa.pt</a:t>
            </a:r>
            <a:r>
              <a:rPr lang="pt-PT" sz="1800" dirty="0">
                <a:solidFill>
                  <a:srgbClr val="000090"/>
                </a:solidFill>
              </a:rPr>
              <a:t>/</a:t>
            </a:r>
            <a:endParaRPr lang="pt-PT" sz="18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pt-PT" sz="18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pt-PT" sz="1800" dirty="0" smtClean="0">
                <a:solidFill>
                  <a:srgbClr val="000090"/>
                </a:solidFill>
              </a:rPr>
              <a:t>Agradecendo de novo a </a:t>
            </a:r>
            <a:r>
              <a:rPr lang="pt-PT" sz="1800" dirty="0">
                <a:solidFill>
                  <a:srgbClr val="000090"/>
                </a:solidFill>
              </a:rPr>
              <a:t>vossa </a:t>
            </a:r>
            <a:r>
              <a:rPr lang="pt-PT" sz="1800" dirty="0" smtClean="0">
                <a:solidFill>
                  <a:srgbClr val="000090"/>
                </a:solidFill>
              </a:rPr>
              <a:t>presença </a:t>
            </a:r>
          </a:p>
        </p:txBody>
      </p:sp>
    </p:spTree>
    <p:extLst>
      <p:ext uri="{BB962C8B-B14F-4D97-AF65-F5344CB8AC3E}">
        <p14:creationId xmlns:p14="http://schemas.microsoft.com/office/powerpoint/2010/main" val="23261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0"/>
            <a:ext cx="8229600" cy="5884863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000090"/>
                </a:solidFill>
              </a:rPr>
              <a:t>As razões de escolha de um tema. </a:t>
            </a:r>
            <a:r>
              <a:rPr lang="pt-PT" dirty="0" smtClean="0">
                <a:solidFill>
                  <a:srgbClr val="000090"/>
                </a:solidFill>
              </a:rPr>
              <a:t>Mulheres cientistas em Portugal: um lugar singular na Europa e na OCDE. </a:t>
            </a:r>
          </a:p>
          <a:p>
            <a:endParaRPr lang="pt-PT" dirty="0">
              <a:solidFill>
                <a:srgbClr val="000090"/>
              </a:solidFill>
            </a:endParaRPr>
          </a:p>
          <a:p>
            <a:r>
              <a:rPr lang="pt-PT" dirty="0" smtClean="0">
                <a:solidFill>
                  <a:srgbClr val="000090"/>
                </a:solidFill>
              </a:rPr>
              <a:t>O CIEG: 3 </a:t>
            </a:r>
            <a:r>
              <a:rPr lang="pt-PT" dirty="0">
                <a:solidFill>
                  <a:srgbClr val="000090"/>
                </a:solidFill>
              </a:rPr>
              <a:t>breves anos de história, avaliação e </a:t>
            </a:r>
            <a:r>
              <a:rPr lang="pt-PT" dirty="0" smtClean="0">
                <a:solidFill>
                  <a:srgbClr val="000090"/>
                </a:solidFill>
              </a:rPr>
              <a:t>reconhecimento. </a:t>
            </a:r>
            <a:endParaRPr lang="pt-PT" dirty="0">
              <a:solidFill>
                <a:srgbClr val="000090"/>
              </a:solidFill>
            </a:endParaRPr>
          </a:p>
          <a:p>
            <a:endParaRPr lang="pt-P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51" y="833478"/>
            <a:ext cx="8021781" cy="52873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6336" y="3290501"/>
            <a:ext cx="231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6336" y="3290501"/>
            <a:ext cx="231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651" y="178858"/>
            <a:ext cx="872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Proporção de mulheres  doutoradas (ISCED 6) em 2010 </a:t>
            </a:r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396846" y="6217433"/>
            <a:ext cx="8188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She  Figures, 2012, Gender in Research and Innovation, European Commission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1651" y="1084844"/>
            <a:ext cx="1164083" cy="132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8" y="783946"/>
            <a:ext cx="7659133" cy="4146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09" y="5089801"/>
            <a:ext cx="8345903" cy="609884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952694" y="6112170"/>
            <a:ext cx="0" cy="568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8498" y="224907"/>
            <a:ext cx="800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Proporção de mulheres  doutoradas (ISCED 6) por grande domínio científico, 2010 </a:t>
            </a:r>
            <a:endParaRPr lang="pt-PT" dirty="0"/>
          </a:p>
        </p:txBody>
      </p:sp>
      <p:sp>
        <p:nvSpPr>
          <p:cNvPr id="9" name="TextBox 8"/>
          <p:cNvSpPr txBox="1"/>
          <p:nvPr/>
        </p:nvSpPr>
        <p:spPr>
          <a:xfrm>
            <a:off x="198423" y="5757721"/>
            <a:ext cx="556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Maioria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b="1" dirty="0" smtClean="0"/>
              <a:t>e </a:t>
            </a:r>
            <a:r>
              <a:rPr lang="en-US" b="1" dirty="0" err="1" smtClean="0"/>
              <a:t>Único</a:t>
            </a:r>
            <a:r>
              <a:rPr lang="en-US" b="1" dirty="0" smtClean="0"/>
              <a:t> </a:t>
            </a:r>
            <a:r>
              <a:rPr lang="en-US" dirty="0" err="1" smtClean="0"/>
              <a:t>país</a:t>
            </a:r>
            <a:r>
              <a:rPr lang="en-US" dirty="0" smtClean="0"/>
              <a:t> da OCDE com 50% de </a:t>
            </a:r>
            <a:r>
              <a:rPr lang="en-US" dirty="0" err="1" smtClean="0"/>
              <a:t>mulheres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“Engineering , manufacturing &amp; construction” (US: 24%)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96" y="955812"/>
            <a:ext cx="7627704" cy="436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68" y="5410200"/>
            <a:ext cx="7264632" cy="546100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994919" y="6067100"/>
            <a:ext cx="0" cy="61395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47350" y="6067100"/>
            <a:ext cx="0" cy="613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1750" y="6067100"/>
            <a:ext cx="0" cy="613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1300" y="233281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Evolução da proporção de mulheres doutoradas (ISCED 6) por campo específico de estudo nas ciências naturais e nas engenharias (2002-2010)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90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304800"/>
            <a:ext cx="63754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889000"/>
            <a:ext cx="5448300" cy="560002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58800" y="5562600"/>
            <a:ext cx="18542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7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918496"/>
            <a:ext cx="6718300" cy="5609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68300"/>
            <a:ext cx="5016500" cy="4022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8900" y="3390900"/>
            <a:ext cx="1320800" cy="1816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remuneracoes_qp_escolaridade_gra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7650"/>
            <a:ext cx="8640763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685800"/>
            <a:ext cx="8242300" cy="59817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Indicadores </a:t>
            </a:r>
            <a:r>
              <a:rPr lang="pt-PT" dirty="0">
                <a:solidFill>
                  <a:srgbClr val="000090"/>
                </a:solidFill>
                <a:latin typeface="Constantia"/>
                <a:cs typeface="Constantia"/>
              </a:rPr>
              <a:t>muito favoráveis na participação feminina </a:t>
            </a: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em </a:t>
            </a:r>
            <a:r>
              <a:rPr lang="pt-PT" b="1" dirty="0" smtClean="0">
                <a:solidFill>
                  <a:srgbClr val="000090"/>
                </a:solidFill>
                <a:latin typeface="Constantia"/>
                <a:cs typeface="Constantia"/>
              </a:rPr>
              <a:t>todas</a:t>
            </a: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 as áreas científicas, lugar </a:t>
            </a:r>
            <a:r>
              <a:rPr lang="pt-PT" dirty="0">
                <a:solidFill>
                  <a:srgbClr val="000090"/>
                </a:solidFill>
                <a:latin typeface="Constantia"/>
                <a:cs typeface="Constantia"/>
              </a:rPr>
              <a:t>singular de </a:t>
            </a: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Portugal na Europa. Contrariando todos os estereótipos como os da falta de “capacidade” ou “vocação feminina” para as matemáticas, ou para as engenharias;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pt-PT" dirty="0" smtClean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Surpresa</a:t>
            </a:r>
            <a:r>
              <a:rPr lang="pt-PT" dirty="0">
                <a:solidFill>
                  <a:srgbClr val="000090"/>
                </a:solidFill>
                <a:latin typeface="Constantia"/>
                <a:cs typeface="Constantia"/>
              </a:rPr>
              <a:t>. Porquê? </a:t>
            </a: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Desconhecimento. Há estudos em Portugal que ajudam a explicar estes indicadores de certa maneira surpreendentes. Mas não têm tido visibilidade para além de grupos de investigadoras/</a:t>
            </a:r>
            <a:r>
              <a:rPr lang="pt-PT" dirty="0" err="1" smtClean="0">
                <a:solidFill>
                  <a:srgbClr val="000090"/>
                </a:solidFill>
                <a:latin typeface="Constantia"/>
                <a:cs typeface="Constantia"/>
              </a:rPr>
              <a:t>es</a:t>
            </a:r>
            <a:r>
              <a:rPr lang="pt-PT" dirty="0">
                <a:solidFill>
                  <a:srgbClr val="000090"/>
                </a:solidFill>
                <a:latin typeface="Constantia"/>
                <a:cs typeface="Constantia"/>
              </a:rPr>
              <a:t> </a:t>
            </a: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da área.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t-PT" dirty="0" smtClean="0">
              <a:solidFill>
                <a:srgbClr val="000090"/>
              </a:solidFill>
              <a:latin typeface="Constantia"/>
              <a:cs typeface="Constantia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O CIEG propõe-se como centro de investigação científica convocar os extensos contributos que as teorias do género, os estudos sobre as mulheres e o feminismo têm dado, para dar  visibilidade e  para explicar as claras </a:t>
            </a:r>
            <a:r>
              <a:rPr lang="pt-PT" b="1" dirty="0" smtClean="0">
                <a:solidFill>
                  <a:srgbClr val="000090"/>
                </a:solidFill>
                <a:latin typeface="Constantia"/>
                <a:cs typeface="Constantia"/>
              </a:rPr>
              <a:t>desigualdades </a:t>
            </a:r>
            <a:r>
              <a:rPr lang="pt-PT" dirty="0" smtClean="0">
                <a:solidFill>
                  <a:srgbClr val="000090"/>
                </a:solidFill>
                <a:latin typeface="Constantia"/>
                <a:cs typeface="Constantia"/>
              </a:rPr>
              <a:t>que estes dados revelam</a:t>
            </a:r>
            <a:r>
              <a:rPr lang="pt-PT" dirty="0" smtClean="0">
                <a:solidFill>
                  <a:srgbClr val="0000FF"/>
                </a:solidFill>
                <a:latin typeface="Constantia"/>
                <a:cs typeface="Constantia"/>
              </a:rPr>
              <a:t>.</a:t>
            </a:r>
            <a:endParaRPr lang="pt-PT" dirty="0">
              <a:solidFill>
                <a:srgbClr val="0000FF"/>
              </a:solidFill>
              <a:latin typeface="Constantia"/>
              <a:cs typeface="Constantia"/>
            </a:endParaRPr>
          </a:p>
          <a:p>
            <a:endParaRPr lang="en-US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7750</TotalTime>
  <Words>1421</Words>
  <Application>Microsoft Office PowerPoint</Application>
  <PresentationFormat>Apresentação no Ecrã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Anália Torres</dc:creator>
  <cp:lastModifiedBy>cieg  2013</cp:lastModifiedBy>
  <cp:revision>96</cp:revision>
  <dcterms:created xsi:type="dcterms:W3CDTF">2015-05-09T12:44:02Z</dcterms:created>
  <dcterms:modified xsi:type="dcterms:W3CDTF">2015-05-22T09:55:50Z</dcterms:modified>
</cp:coreProperties>
</file>