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84" r:id="rId3"/>
    <p:sldMasterId id="2147483708" r:id="rId4"/>
    <p:sldMasterId id="2147483720" r:id="rId5"/>
    <p:sldMasterId id="2147483732" r:id="rId6"/>
    <p:sldMasterId id="2147483744" r:id="rId7"/>
  </p:sldMasterIdLst>
  <p:notesMasterIdLst>
    <p:notesMasterId r:id="rId37"/>
  </p:notesMasterIdLst>
  <p:handoutMasterIdLst>
    <p:handoutMasterId r:id="rId38"/>
  </p:handoutMasterIdLst>
  <p:sldIdLst>
    <p:sldId id="409" r:id="rId8"/>
    <p:sldId id="406" r:id="rId9"/>
    <p:sldId id="417" r:id="rId10"/>
    <p:sldId id="415" r:id="rId11"/>
    <p:sldId id="413" r:id="rId12"/>
    <p:sldId id="418" r:id="rId13"/>
    <p:sldId id="431" r:id="rId14"/>
    <p:sldId id="423" r:id="rId15"/>
    <p:sldId id="424" r:id="rId16"/>
    <p:sldId id="425" r:id="rId17"/>
    <p:sldId id="392" r:id="rId18"/>
    <p:sldId id="420" r:id="rId19"/>
    <p:sldId id="363" r:id="rId20"/>
    <p:sldId id="367" r:id="rId21"/>
    <p:sldId id="368" r:id="rId22"/>
    <p:sldId id="421" r:id="rId23"/>
    <p:sldId id="422" r:id="rId24"/>
    <p:sldId id="428" r:id="rId25"/>
    <p:sldId id="427" r:id="rId26"/>
    <p:sldId id="426" r:id="rId27"/>
    <p:sldId id="369" r:id="rId28"/>
    <p:sldId id="374" r:id="rId29"/>
    <p:sldId id="383" r:id="rId30"/>
    <p:sldId id="434" r:id="rId31"/>
    <p:sldId id="435" r:id="rId32"/>
    <p:sldId id="407" r:id="rId33"/>
    <p:sldId id="430" r:id="rId34"/>
    <p:sldId id="429" r:id="rId35"/>
    <p:sldId id="261" r:id="rId36"/>
  </p:sldIdLst>
  <p:sldSz cx="9144000" cy="6858000" type="screen4x3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CC04CC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em Estilo, Tabela com Grelh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57" autoAdjust="0"/>
    <p:restoredTop sz="94660"/>
  </p:normalViewPr>
  <p:slideViewPr>
    <p:cSldViewPr>
      <p:cViewPr varScale="1">
        <p:scale>
          <a:sx n="62" d="100"/>
          <a:sy n="62" d="100"/>
        </p:scale>
        <p:origin x="-4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presProps" Target="presProp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image" Target="../media/image6.jpeg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M\Desktop\CAP&#205;TULOS%20DOUTORAMENTO%20VER&#195;O%202010\ANEXOS%20QUADROS\GR&#192;FICOS%20CONCILIA&#199;&#195;O.xlsx" TargetMode="External"/><Relationship Id="rId1" Type="http://schemas.openxmlformats.org/officeDocument/2006/relationships/image" Target="../media/image6.jpeg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M\Desktop\CAP&#205;TULOS%20DOUTORAMENTO%20VER&#195;O%202010\ANEXOS%20QUADROS\GR&#193;FICOS%20CONFLITOS.xlsx" TargetMode="External"/><Relationship Id="rId1" Type="http://schemas.openxmlformats.org/officeDocument/2006/relationships/image" Target="../media/image6.jpeg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M\Desktop\CAP&#205;TULOS%20DOUTORAMENTO%20VER&#195;O%202010\ANEXOS%20QUADROS\GR&#192;FICOS%20CONCILIA&#199;&#195;O.xlsx" TargetMode="External"/><Relationship Id="rId1" Type="http://schemas.openxmlformats.org/officeDocument/2006/relationships/image" Target="../media/image6.jpeg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M\Desktop\CAP&#205;TULOS%20DOUTORAMENTO%20VER&#195;O%202010\ANEXOS%20QUADROS\GR&#192;FICOS%20CONCILIA&#199;&#195;O.xlsx" TargetMode="External"/><Relationship Id="rId1" Type="http://schemas.openxmlformats.org/officeDocument/2006/relationships/image" Target="../media/image6.jpeg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M\Desktop\CAP&#205;TULOS%20DOUTORAMENTO%20VER&#195;O%202010\ANEXOS%20QUADROS\GR&#193;FICOS%20ENVOLVIMENTO%20PARENTAL.xlsx" TargetMode="External"/><Relationship Id="rId1" Type="http://schemas.openxmlformats.org/officeDocument/2006/relationships/image" Target="../media/image6.jpeg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M\Desktop\CAP&#205;TULOS%20DOUTORAMENTO%20VER&#195;O%202010\ANEXOS%20QUADROS\GR&#193;FICOS%20ENVOLVIMENTO%20PARENTAL.xlsx" TargetMode="External"/><Relationship Id="rId1" Type="http://schemas.openxmlformats.org/officeDocument/2006/relationships/image" Target="../media/image6.jpeg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M\Desktop\CAP&#205;TULOS%20DOUTORAMENTO%20VER&#195;O%202010\ANEXOS%20QUADROS\GR&#193;FICOS%20ENVOLVIMENTO%20PARENTAL.xlsx" TargetMode="External"/><Relationship Id="rId1" Type="http://schemas.openxmlformats.org/officeDocument/2006/relationships/image" Target="../media/image6.jpeg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M\Desktop\CAP&#205;TULOS%20DOUTORAMENTO%20VER&#195;O%202010\ANEXOS%20QUADROS\GR&#193;FICOS%20ENVOLVIMENTO%20PARENTAL.xlsx" TargetMode="External"/><Relationship Id="rId1" Type="http://schemas.openxmlformats.org/officeDocument/2006/relationships/image" Target="../media/image6.jpeg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M\Desktop\CAP&#205;TULOS%20DOUTORAMENTO%20VER&#195;O%202010\ANEXOS\ANEXOS%20QUADROS\GR&#193;FICOS%20ENVOLVIMENTO%20PARENTAL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M\Desktop\CAP&#205;TULOS%20DOUTORAMENTO%20VER&#195;O%202010\ANEXOS%20QUADROS\GR&#193;FICOS%20N&#194;O%20CUMPRIMENTO%20EXPECTATIVA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M\Desktop\CAP&#205;TULOS%20DOUTORAMENTO%20VER&#195;O%202010\ANEXOS\ANEXOS%20QUADROS\GR&#193;FICOS%20PROBLEMAS%20STRES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6426426426426432E-2"/>
          <c:y val="6.2146892655367263E-2"/>
          <c:w val="0.6701512851434358"/>
          <c:h val="0.6853908091996976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Folha8!$A$3</c:f>
              <c:strCache>
                <c:ptCount val="1"/>
                <c:pt idx="0">
                  <c:v>A mãe ou sobretudo ela</c:v>
                </c:pt>
              </c:strCache>
            </c:strRef>
          </c:tx>
          <c:spPr>
            <a:solidFill>
              <a:srgbClr val="EF18F4"/>
            </a:solidFill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Folha8!$B$1:$E$2</c:f>
              <c:strCache>
                <c:ptCount val="4"/>
                <c:pt idx="0">
                  <c:v>Quem deve conhecer </c:v>
                </c:pt>
                <c:pt idx="1">
                  <c:v>Quem deve educar</c:v>
                </c:pt>
                <c:pt idx="2">
                  <c:v>Quem deve cuidar</c:v>
                </c:pt>
                <c:pt idx="3">
                  <c:v>Quem deve decidir</c:v>
                </c:pt>
              </c:strCache>
            </c:strRef>
          </c:cat>
          <c:val>
            <c:numRef>
              <c:f>Folha8!$B$3:$E$3</c:f>
              <c:numCache>
                <c:formatCode>0%</c:formatCode>
                <c:ptCount val="4"/>
                <c:pt idx="0">
                  <c:v>4.2000000000000023E-2</c:v>
                </c:pt>
                <c:pt idx="1">
                  <c:v>8.0000000000000227E-3</c:v>
                </c:pt>
                <c:pt idx="2">
                  <c:v>6.4000000000000112E-2</c:v>
                </c:pt>
                <c:pt idx="3">
                  <c:v>3.0000000000000092E-3</c:v>
                </c:pt>
              </c:numCache>
            </c:numRef>
          </c:val>
        </c:ser>
        <c:ser>
          <c:idx val="1"/>
          <c:order val="1"/>
          <c:tx>
            <c:strRef>
              <c:f>Folha8!$A$4</c:f>
              <c:strCache>
                <c:ptCount val="1"/>
                <c:pt idx="0">
                  <c:v>O pai ou sobretudo ele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Folha8!$B$1:$E$2</c:f>
              <c:strCache>
                <c:ptCount val="4"/>
                <c:pt idx="0">
                  <c:v>Quem deve conhecer </c:v>
                </c:pt>
                <c:pt idx="1">
                  <c:v>Quem deve educar</c:v>
                </c:pt>
                <c:pt idx="2">
                  <c:v>Quem deve cuidar</c:v>
                </c:pt>
                <c:pt idx="3">
                  <c:v>Quem deve decidir</c:v>
                </c:pt>
              </c:strCache>
            </c:strRef>
          </c:cat>
          <c:val>
            <c:numRef>
              <c:f>Folha8!$B$4:$E$4</c:f>
              <c:numCache>
                <c:formatCode>0%</c:formatCode>
                <c:ptCount val="4"/>
                <c:pt idx="0">
                  <c:v>3.0000000000000092E-3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Folha8!$A$5</c:f>
              <c:strCache>
                <c:ptCount val="1"/>
                <c:pt idx="0">
                  <c:v>A mãe e o pai igualmente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Folha8!$B$1:$E$2</c:f>
              <c:strCache>
                <c:ptCount val="4"/>
                <c:pt idx="0">
                  <c:v>Quem deve conhecer </c:v>
                </c:pt>
                <c:pt idx="1">
                  <c:v>Quem deve educar</c:v>
                </c:pt>
                <c:pt idx="2">
                  <c:v>Quem deve cuidar</c:v>
                </c:pt>
                <c:pt idx="3">
                  <c:v>Quem deve decidir</c:v>
                </c:pt>
              </c:strCache>
            </c:strRef>
          </c:cat>
          <c:val>
            <c:numRef>
              <c:f>Folha8!$B$5:$E$5</c:f>
              <c:numCache>
                <c:formatCode>0%</c:formatCode>
                <c:ptCount val="4"/>
                <c:pt idx="0">
                  <c:v>0.95300000000000062</c:v>
                </c:pt>
                <c:pt idx="1">
                  <c:v>0.98899999999999999</c:v>
                </c:pt>
                <c:pt idx="2">
                  <c:v>0.93300000000000005</c:v>
                </c:pt>
                <c:pt idx="3">
                  <c:v>0.99399999999999999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4394624"/>
        <c:axId val="122125632"/>
        <c:axId val="32760448"/>
      </c:bar3DChart>
      <c:catAx>
        <c:axId val="343946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PT"/>
          </a:p>
        </c:txPr>
        <c:crossAx val="122125632"/>
        <c:crosses val="autoZero"/>
        <c:auto val="1"/>
        <c:lblAlgn val="ctr"/>
        <c:lblOffset val="100"/>
        <c:noMultiLvlLbl val="0"/>
      </c:catAx>
      <c:valAx>
        <c:axId val="122125632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34394624"/>
        <c:crosses val="autoZero"/>
        <c:crossBetween val="between"/>
      </c:valAx>
      <c:serAx>
        <c:axId val="32760448"/>
        <c:scaling>
          <c:orientation val="minMax"/>
        </c:scaling>
        <c:delete val="1"/>
        <c:axPos val="b"/>
        <c:majorTickMark val="out"/>
        <c:minorTickMark val="none"/>
        <c:tickLblPos val="none"/>
        <c:crossAx val="122125632"/>
        <c:crosses val="autoZero"/>
      </c:ser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pt-P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Folha3!$C$1</c:f>
              <c:strCache>
                <c:ptCount val="1"/>
                <c:pt idx="0">
                  <c:v>Pai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2.05761250198875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229166666666723E-2"/>
                  <c:y val="1.23456750119334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1.23456750119334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1.64609000159112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Folha3!$A$2:$B$10</c:f>
              <c:multiLvlStrCache>
                <c:ptCount val="9"/>
                <c:lvl>
                  <c:pt idx="0">
                    <c:v>Nunca</c:v>
                  </c:pt>
                  <c:pt idx="1">
                    <c:v>Raramente</c:v>
                  </c:pt>
                  <c:pt idx="2">
                    <c:v>Frequentemente</c:v>
                  </c:pt>
                  <c:pt idx="3">
                    <c:v>Nunca</c:v>
                  </c:pt>
                  <c:pt idx="4">
                    <c:v>Raramente</c:v>
                  </c:pt>
                  <c:pt idx="5">
                    <c:v>Frequentemente</c:v>
                  </c:pt>
                  <c:pt idx="6">
                    <c:v>Nunca</c:v>
                  </c:pt>
                  <c:pt idx="7">
                    <c:v>Raramente</c:v>
                  </c:pt>
                  <c:pt idx="8">
                    <c:v>Frequentemente</c:v>
                  </c:pt>
                </c:lvl>
                <c:lvl>
                  <c:pt idx="0">
                    <c:v>Sress por pressão do tempo</c:v>
                  </c:pt>
                  <c:pt idx="3">
                    <c:v>Stress Fisíco</c:v>
                  </c:pt>
                  <c:pt idx="6">
                    <c:v>Stress Psicológico</c:v>
                  </c:pt>
                </c:lvl>
              </c:multiLvlStrCache>
            </c:multiLvlStrRef>
          </c:cat>
          <c:val>
            <c:numRef>
              <c:f>Folha3!$C$2:$C$10</c:f>
              <c:numCache>
                <c:formatCode>0%</c:formatCode>
                <c:ptCount val="9"/>
                <c:pt idx="0">
                  <c:v>5.1000000000000004E-2</c:v>
                </c:pt>
                <c:pt idx="1">
                  <c:v>0.28700000000000031</c:v>
                </c:pt>
                <c:pt idx="2">
                  <c:v>0.66200000000003423</c:v>
                </c:pt>
                <c:pt idx="3">
                  <c:v>6.4000000000000112E-2</c:v>
                </c:pt>
                <c:pt idx="4">
                  <c:v>0.39500000000001689</c:v>
                </c:pt>
                <c:pt idx="5">
                  <c:v>0.54100000000000004</c:v>
                </c:pt>
                <c:pt idx="6">
                  <c:v>0.114</c:v>
                </c:pt>
                <c:pt idx="7">
                  <c:v>0.53800000000000003</c:v>
                </c:pt>
                <c:pt idx="8">
                  <c:v>0.34800000000000031</c:v>
                </c:pt>
              </c:numCache>
            </c:numRef>
          </c:val>
        </c:ser>
        <c:ser>
          <c:idx val="1"/>
          <c:order val="1"/>
          <c:tx>
            <c:strRef>
              <c:f>Folha3!$D$1</c:f>
              <c:strCache>
                <c:ptCount val="1"/>
                <c:pt idx="0">
                  <c:v>Mãe</c:v>
                </c:pt>
              </c:strCache>
            </c:strRef>
          </c:tx>
          <c:spPr>
            <a:solidFill>
              <a:srgbClr val="FC10FC"/>
            </a:solidFill>
          </c:spPr>
          <c:invertIfNegative val="0"/>
          <c:dLbls>
            <c:dLbl>
              <c:idx val="0"/>
              <c:layout>
                <c:manualLayout>
                  <c:x val="2.0833333333333412E-2"/>
                  <c:y val="4.11522500397751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Folha3!$A$2:$B$10</c:f>
              <c:multiLvlStrCache>
                <c:ptCount val="9"/>
                <c:lvl>
                  <c:pt idx="0">
                    <c:v>Nunca</c:v>
                  </c:pt>
                  <c:pt idx="1">
                    <c:v>Raramente</c:v>
                  </c:pt>
                  <c:pt idx="2">
                    <c:v>Frequentemente</c:v>
                  </c:pt>
                  <c:pt idx="3">
                    <c:v>Nunca</c:v>
                  </c:pt>
                  <c:pt idx="4">
                    <c:v>Raramente</c:v>
                  </c:pt>
                  <c:pt idx="5">
                    <c:v>Frequentemente</c:v>
                  </c:pt>
                  <c:pt idx="6">
                    <c:v>Nunca</c:v>
                  </c:pt>
                  <c:pt idx="7">
                    <c:v>Raramente</c:v>
                  </c:pt>
                  <c:pt idx="8">
                    <c:v>Frequentemente</c:v>
                  </c:pt>
                </c:lvl>
                <c:lvl>
                  <c:pt idx="0">
                    <c:v>Sress por pressão do tempo</c:v>
                  </c:pt>
                  <c:pt idx="3">
                    <c:v>Stress Fisíco</c:v>
                  </c:pt>
                  <c:pt idx="6">
                    <c:v>Stress Psicológico</c:v>
                  </c:pt>
                </c:lvl>
              </c:multiLvlStrCache>
            </c:multiLvlStrRef>
          </c:cat>
          <c:val>
            <c:numRef>
              <c:f>Folha3!$D$2:$D$10</c:f>
              <c:numCache>
                <c:formatCode>0%</c:formatCode>
                <c:ptCount val="9"/>
                <c:pt idx="0">
                  <c:v>2.5000000000000001E-2</c:v>
                </c:pt>
                <c:pt idx="1">
                  <c:v>0.23100000000000001</c:v>
                </c:pt>
                <c:pt idx="2">
                  <c:v>0.74400000000000865</c:v>
                </c:pt>
                <c:pt idx="3">
                  <c:v>4.0000000000000022E-2</c:v>
                </c:pt>
                <c:pt idx="4">
                  <c:v>0.38200000000001288</c:v>
                </c:pt>
                <c:pt idx="5">
                  <c:v>0.57800000000000062</c:v>
                </c:pt>
                <c:pt idx="6">
                  <c:v>5.5000000000000014E-2</c:v>
                </c:pt>
                <c:pt idx="7">
                  <c:v>0.442</c:v>
                </c:pt>
                <c:pt idx="8">
                  <c:v>0.503</c:v>
                </c:pt>
              </c:numCache>
            </c:numRef>
          </c:val>
        </c:ser>
        <c:ser>
          <c:idx val="2"/>
          <c:order val="2"/>
          <c:tx>
            <c:strRef>
              <c:f>Folha3!$E$1</c:f>
              <c:strCache>
                <c:ptCount val="1"/>
                <c:pt idx="0">
                  <c:v>Total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</c:spPr>
          <c:invertIfNegative val="0"/>
          <c:dLbls>
            <c:dLbl>
              <c:idx val="0"/>
              <c:layout>
                <c:manualLayout>
                  <c:x val="5.0925337632092044E-17"/>
                  <c:y val="-1.38888888888898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1.38888888888897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185067526418241E-16"/>
                  <c:y val="-1.38888888888897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1.38888888888897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-9.25925925926015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-1.38888888888898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1.38888888888897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1.38888888888897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7777777777781443E-3"/>
                  <c:y val="-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Folha3!$A$2:$B$10</c:f>
              <c:multiLvlStrCache>
                <c:ptCount val="9"/>
                <c:lvl>
                  <c:pt idx="0">
                    <c:v>Nunca</c:v>
                  </c:pt>
                  <c:pt idx="1">
                    <c:v>Raramente</c:v>
                  </c:pt>
                  <c:pt idx="2">
                    <c:v>Frequentemente</c:v>
                  </c:pt>
                  <c:pt idx="3">
                    <c:v>Nunca</c:v>
                  </c:pt>
                  <c:pt idx="4">
                    <c:v>Raramente</c:v>
                  </c:pt>
                  <c:pt idx="5">
                    <c:v>Frequentemente</c:v>
                  </c:pt>
                  <c:pt idx="6">
                    <c:v>Nunca</c:v>
                  </c:pt>
                  <c:pt idx="7">
                    <c:v>Raramente</c:v>
                  </c:pt>
                  <c:pt idx="8">
                    <c:v>Frequentemente</c:v>
                  </c:pt>
                </c:lvl>
                <c:lvl>
                  <c:pt idx="0">
                    <c:v>Sress por pressão do tempo</c:v>
                  </c:pt>
                  <c:pt idx="3">
                    <c:v>Stress Fisíco</c:v>
                  </c:pt>
                  <c:pt idx="6">
                    <c:v>Stress Psicológico</c:v>
                  </c:pt>
                </c:lvl>
              </c:multiLvlStrCache>
            </c:multiLvlStrRef>
          </c:cat>
          <c:val>
            <c:numRef>
              <c:f>Folha3!$E$2:$E$10</c:f>
              <c:numCache>
                <c:formatCode>0%</c:formatCode>
                <c:ptCount val="9"/>
                <c:pt idx="0">
                  <c:v>3.6999999999999998E-2</c:v>
                </c:pt>
                <c:pt idx="1">
                  <c:v>0.25600000000000001</c:v>
                </c:pt>
                <c:pt idx="2">
                  <c:v>0.70800000000000063</c:v>
                </c:pt>
                <c:pt idx="3">
                  <c:v>5.1000000000000004E-2</c:v>
                </c:pt>
                <c:pt idx="4">
                  <c:v>0.38800000000001567</c:v>
                </c:pt>
                <c:pt idx="5">
                  <c:v>0.56200000000000061</c:v>
                </c:pt>
                <c:pt idx="6">
                  <c:v>8.1000000000000003E-2</c:v>
                </c:pt>
                <c:pt idx="7">
                  <c:v>0.48500000000000032</c:v>
                </c:pt>
                <c:pt idx="8">
                  <c:v>0.43400000000000138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9963520"/>
        <c:axId val="112418816"/>
        <c:axId val="0"/>
      </c:bar3DChart>
      <c:catAx>
        <c:axId val="12996352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pt-PT"/>
          </a:p>
        </c:txPr>
        <c:crossAx val="112418816"/>
        <c:crosses val="autoZero"/>
        <c:auto val="1"/>
        <c:lblAlgn val="ctr"/>
        <c:lblOffset val="100"/>
        <c:noMultiLvlLbl val="0"/>
      </c:catAx>
      <c:valAx>
        <c:axId val="112418816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one"/>
        <c:crossAx val="12996352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600"/>
          </a:pPr>
          <a:endParaRPr lang="pt-P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1.5399442257217847E-2"/>
          <c:w val="0.98204865016872889"/>
          <c:h val="0.7689232693569554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Folha2!$C$1</c:f>
              <c:strCache>
                <c:ptCount val="1"/>
                <c:pt idx="0">
                  <c:v>Pai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-1.5444015444016435E-2"/>
                  <c:y val="4.62962962962959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7.722007722007740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1.38888888888897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6.3355361829771275E-4"/>
                  <c:y val="-6.53219717398338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9.25925925926008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1925256070609899E-2"/>
                  <c:y val="1.03136663239817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7.1539512344688892E-3"/>
                  <c:y val="1.38888080787111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Folha2!$A$2:$B$10</c:f>
              <c:multiLvlStrCache>
                <c:ptCount val="9"/>
                <c:lvl>
                  <c:pt idx="0">
                    <c:v>Frequente</c:v>
                  </c:pt>
                  <c:pt idx="1">
                    <c:v>Às vezes</c:v>
                  </c:pt>
                  <c:pt idx="2">
                    <c:v>Inexistente</c:v>
                  </c:pt>
                  <c:pt idx="3">
                    <c:v>Frequente</c:v>
                  </c:pt>
                  <c:pt idx="4">
                    <c:v>Às vezes</c:v>
                  </c:pt>
                  <c:pt idx="5">
                    <c:v>Inexistente</c:v>
                  </c:pt>
                  <c:pt idx="6">
                    <c:v>Frequente</c:v>
                  </c:pt>
                  <c:pt idx="7">
                    <c:v>Às vezes</c:v>
                  </c:pt>
                  <c:pt idx="8">
                    <c:v>Inexistente</c:v>
                  </c:pt>
                </c:lvl>
                <c:lvl>
                  <c:pt idx="0">
                    <c:v>Sentimento de frustração  </c:v>
                  </c:pt>
                  <c:pt idx="3">
                    <c:v>Sentimento de culpa por o trabalho o afastar do filho</c:v>
                  </c:pt>
                  <c:pt idx="6">
                    <c:v>Sentimento de culpa por o trabalho não lhe permitir cuidar e educar o filho como gostaria</c:v>
                  </c:pt>
                </c:lvl>
              </c:multiLvlStrCache>
            </c:multiLvlStrRef>
          </c:cat>
          <c:val>
            <c:numRef>
              <c:f>Folha2!$C$2:$C$10</c:f>
              <c:numCache>
                <c:formatCode>0%</c:formatCode>
                <c:ptCount val="9"/>
                <c:pt idx="0">
                  <c:v>5.7000000000000023E-2</c:v>
                </c:pt>
                <c:pt idx="1">
                  <c:v>0.49400000000000038</c:v>
                </c:pt>
                <c:pt idx="2">
                  <c:v>0.44900000000000001</c:v>
                </c:pt>
                <c:pt idx="3">
                  <c:v>1.2999999999999998E-2</c:v>
                </c:pt>
                <c:pt idx="4">
                  <c:v>7.5999999999999998E-2</c:v>
                </c:pt>
                <c:pt idx="5">
                  <c:v>0.91100000000000003</c:v>
                </c:pt>
                <c:pt idx="6">
                  <c:v>4.3999999999999997E-2</c:v>
                </c:pt>
                <c:pt idx="7">
                  <c:v>0.32300000000001533</c:v>
                </c:pt>
                <c:pt idx="8">
                  <c:v>0.63300000000002365</c:v>
                </c:pt>
              </c:numCache>
            </c:numRef>
          </c:val>
        </c:ser>
        <c:ser>
          <c:idx val="1"/>
          <c:order val="1"/>
          <c:tx>
            <c:strRef>
              <c:f>Folha2!$D$1</c:f>
              <c:strCache>
                <c:ptCount val="1"/>
                <c:pt idx="0">
                  <c:v>Mãe</c:v>
                </c:pt>
              </c:strCache>
            </c:strRef>
          </c:tx>
          <c:spPr>
            <a:solidFill>
              <a:srgbClr val="FC10FC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1.38888888888897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7220077220077404E-3"/>
                  <c:y val="-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1922813679569922E-2"/>
                  <c:y val="-6.4814885264714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1556350626118502E-3"/>
                  <c:y val="-3.24074074074100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1556350626118094E-3"/>
                  <c:y val="-1.85185185185185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4311270125223614E-2"/>
                  <c:y val="-4.6296296296296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3.70370370370372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8.7456751568526689E-17"/>
                  <c:y val="-1.38888888888897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3852116875375576E-3"/>
                  <c:y val="-4.6296296296296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Folha2!$A$2:$B$10</c:f>
              <c:multiLvlStrCache>
                <c:ptCount val="9"/>
                <c:lvl>
                  <c:pt idx="0">
                    <c:v>Frequente</c:v>
                  </c:pt>
                  <c:pt idx="1">
                    <c:v>Às vezes</c:v>
                  </c:pt>
                  <c:pt idx="2">
                    <c:v>Inexistente</c:v>
                  </c:pt>
                  <c:pt idx="3">
                    <c:v>Frequente</c:v>
                  </c:pt>
                  <c:pt idx="4">
                    <c:v>Às vezes</c:v>
                  </c:pt>
                  <c:pt idx="5">
                    <c:v>Inexistente</c:v>
                  </c:pt>
                  <c:pt idx="6">
                    <c:v>Frequente</c:v>
                  </c:pt>
                  <c:pt idx="7">
                    <c:v>Às vezes</c:v>
                  </c:pt>
                  <c:pt idx="8">
                    <c:v>Inexistente</c:v>
                  </c:pt>
                </c:lvl>
                <c:lvl>
                  <c:pt idx="0">
                    <c:v>Sentimento de frustração  </c:v>
                  </c:pt>
                  <c:pt idx="3">
                    <c:v>Sentimento de culpa por o trabalho o afastar do filho</c:v>
                  </c:pt>
                  <c:pt idx="6">
                    <c:v>Sentimento de culpa por o trabalho não lhe permitir cuidar e educar o filho como gostaria</c:v>
                  </c:pt>
                </c:lvl>
              </c:multiLvlStrCache>
            </c:multiLvlStrRef>
          </c:cat>
          <c:val>
            <c:numRef>
              <c:f>Folha2!$D$2:$D$10</c:f>
              <c:numCache>
                <c:formatCode>0%</c:formatCode>
                <c:ptCount val="9"/>
                <c:pt idx="0">
                  <c:v>0.11</c:v>
                </c:pt>
                <c:pt idx="1">
                  <c:v>0.60500000000000065</c:v>
                </c:pt>
                <c:pt idx="2">
                  <c:v>0.28500000000000031</c:v>
                </c:pt>
                <c:pt idx="3">
                  <c:v>2.0000000000000011E-2</c:v>
                </c:pt>
                <c:pt idx="4">
                  <c:v>0.2</c:v>
                </c:pt>
                <c:pt idx="5">
                  <c:v>0.78</c:v>
                </c:pt>
                <c:pt idx="6">
                  <c:v>3.500000000000001E-2</c:v>
                </c:pt>
                <c:pt idx="7">
                  <c:v>0.36500000000000032</c:v>
                </c:pt>
                <c:pt idx="8">
                  <c:v>0.60000000000000064</c:v>
                </c:pt>
              </c:numCache>
            </c:numRef>
          </c:val>
        </c:ser>
        <c:ser>
          <c:idx val="2"/>
          <c:order val="2"/>
          <c:tx>
            <c:strRef>
              <c:f>Folha2!$E$1</c:f>
              <c:strCache>
                <c:ptCount val="1"/>
                <c:pt idx="0">
                  <c:v>Total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</c:spPr>
          <c:invertIfNegative val="0"/>
          <c:dLbls>
            <c:dLbl>
              <c:idx val="0"/>
              <c:layout>
                <c:manualLayout>
                  <c:x val="1.0296010296010301E-2"/>
                  <c:y val="1.38888888888897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5718110874408E-2"/>
                  <c:y val="4.62960269290385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9145715491879683E-2"/>
                  <c:y val="4.62960269290385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155635062611809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9.5408467501491047E-3"/>
                  <c:y val="4.62962962962970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3.8163387000596301E-2"/>
                  <c:y val="9.25925925926012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7.1530118532994727E-3"/>
                  <c:y val="5.68406363107831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2.2342636857892763E-2"/>
                  <c:y val="9.38607845252220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6692427629605888E-2"/>
                  <c:y val="1.03136663239817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Folha2!$A$2:$B$10</c:f>
              <c:multiLvlStrCache>
                <c:ptCount val="9"/>
                <c:lvl>
                  <c:pt idx="0">
                    <c:v>Frequente</c:v>
                  </c:pt>
                  <c:pt idx="1">
                    <c:v>Às vezes</c:v>
                  </c:pt>
                  <c:pt idx="2">
                    <c:v>Inexistente</c:v>
                  </c:pt>
                  <c:pt idx="3">
                    <c:v>Frequente</c:v>
                  </c:pt>
                  <c:pt idx="4">
                    <c:v>Às vezes</c:v>
                  </c:pt>
                  <c:pt idx="5">
                    <c:v>Inexistente</c:v>
                  </c:pt>
                  <c:pt idx="6">
                    <c:v>Frequente</c:v>
                  </c:pt>
                  <c:pt idx="7">
                    <c:v>Às vezes</c:v>
                  </c:pt>
                  <c:pt idx="8">
                    <c:v>Inexistente</c:v>
                  </c:pt>
                </c:lvl>
                <c:lvl>
                  <c:pt idx="0">
                    <c:v>Sentimento de frustração  </c:v>
                  </c:pt>
                  <c:pt idx="3">
                    <c:v>Sentimento de culpa por o trabalho o afastar do filho</c:v>
                  </c:pt>
                  <c:pt idx="6">
                    <c:v>Sentimento de culpa por o trabalho não lhe permitir cuidar e educar o filho como gostaria</c:v>
                  </c:pt>
                </c:lvl>
              </c:multiLvlStrCache>
            </c:multiLvlStrRef>
          </c:cat>
          <c:val>
            <c:numRef>
              <c:f>Folha2!$E$2:$E$10</c:f>
              <c:numCache>
                <c:formatCode>0%</c:formatCode>
                <c:ptCount val="9"/>
                <c:pt idx="0">
                  <c:v>8.7000000000000022E-2</c:v>
                </c:pt>
                <c:pt idx="1">
                  <c:v>0.55600000000000005</c:v>
                </c:pt>
                <c:pt idx="2">
                  <c:v>0.35800000000000032</c:v>
                </c:pt>
                <c:pt idx="3">
                  <c:v>1.7000000000000001E-2</c:v>
                </c:pt>
                <c:pt idx="4">
                  <c:v>0.14500000000000021</c:v>
                </c:pt>
                <c:pt idx="5">
                  <c:v>0.83800000000000063</c:v>
                </c:pt>
                <c:pt idx="6">
                  <c:v>3.9000000000000014E-2</c:v>
                </c:pt>
                <c:pt idx="7">
                  <c:v>0.34600000000000031</c:v>
                </c:pt>
                <c:pt idx="8">
                  <c:v>0.61500000000000365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0647040"/>
        <c:axId val="112421696"/>
        <c:axId val="0"/>
      </c:bar3DChart>
      <c:catAx>
        <c:axId val="13064704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300"/>
            </a:pPr>
            <a:endParaRPr lang="pt-PT"/>
          </a:p>
        </c:txPr>
        <c:crossAx val="112421696"/>
        <c:crosses val="autoZero"/>
        <c:auto val="1"/>
        <c:lblAlgn val="ctr"/>
        <c:lblOffset val="100"/>
        <c:noMultiLvlLbl val="0"/>
      </c:catAx>
      <c:valAx>
        <c:axId val="11242169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306470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1082571709786275"/>
          <c:y val="1.6009087494647897E-2"/>
          <c:w val="8.47099494507631E-2"/>
          <c:h val="0.19671026661501217"/>
        </c:manualLayout>
      </c:layout>
      <c:overlay val="0"/>
      <c:txPr>
        <a:bodyPr/>
        <a:lstStyle/>
        <a:p>
          <a:pPr>
            <a:defRPr sz="1600"/>
          </a:pPr>
          <a:endParaRPr lang="pt-P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Folha5!$B$1</c:f>
              <c:strCache>
                <c:ptCount val="1"/>
                <c:pt idx="0">
                  <c:v>Pai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Folha5!$A$2:$A$6</c:f>
              <c:strCache>
                <c:ptCount val="5"/>
                <c:pt idx="0">
                  <c:v>Sim</c:v>
                </c:pt>
                <c:pt idx="1">
                  <c:v>Não ambos têm tempo paciência e energia</c:v>
                </c:pt>
                <c:pt idx="2">
                  <c:v>Não a mãe tem tempo paciência e energia</c:v>
                </c:pt>
                <c:pt idx="3">
                  <c:v>Não o pai tem tempo paciência e energia</c:v>
                </c:pt>
                <c:pt idx="4">
                  <c:v>Não umas vezes um outras outro tem tempo paciência e energia</c:v>
                </c:pt>
              </c:strCache>
            </c:strRef>
          </c:cat>
          <c:val>
            <c:numRef>
              <c:f>Folha5!$B$2:$B$6</c:f>
              <c:numCache>
                <c:formatCode>0%</c:formatCode>
                <c:ptCount val="5"/>
                <c:pt idx="0">
                  <c:v>0.42700000000000032</c:v>
                </c:pt>
                <c:pt idx="1">
                  <c:v>0.14000000000000001</c:v>
                </c:pt>
                <c:pt idx="2">
                  <c:v>5.1000000000000004E-2</c:v>
                </c:pt>
                <c:pt idx="3">
                  <c:v>6.0000000000000114E-3</c:v>
                </c:pt>
                <c:pt idx="4">
                  <c:v>0.37600000000000638</c:v>
                </c:pt>
              </c:numCache>
            </c:numRef>
          </c:val>
        </c:ser>
        <c:ser>
          <c:idx val="1"/>
          <c:order val="1"/>
          <c:tx>
            <c:strRef>
              <c:f>Folha5!$C$1</c:f>
              <c:strCache>
                <c:ptCount val="1"/>
                <c:pt idx="0">
                  <c:v>Mãe</c:v>
                </c:pt>
              </c:strCache>
            </c:strRef>
          </c:tx>
          <c:spPr>
            <a:solidFill>
              <a:srgbClr val="FC10FC"/>
            </a:solidFill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Folha5!$A$2:$A$6</c:f>
              <c:strCache>
                <c:ptCount val="5"/>
                <c:pt idx="0">
                  <c:v>Sim</c:v>
                </c:pt>
                <c:pt idx="1">
                  <c:v>Não ambos têm tempo paciência e energia</c:v>
                </c:pt>
                <c:pt idx="2">
                  <c:v>Não a mãe tem tempo paciência e energia</c:v>
                </c:pt>
                <c:pt idx="3">
                  <c:v>Não o pai tem tempo paciência e energia</c:v>
                </c:pt>
                <c:pt idx="4">
                  <c:v>Não umas vezes um outras outro tem tempo paciência e energia</c:v>
                </c:pt>
              </c:strCache>
            </c:strRef>
          </c:cat>
          <c:val>
            <c:numRef>
              <c:f>Folha5!$C$2:$C$6</c:f>
              <c:numCache>
                <c:formatCode>0%</c:formatCode>
                <c:ptCount val="5"/>
                <c:pt idx="0">
                  <c:v>0.43700000000000438</c:v>
                </c:pt>
                <c:pt idx="1">
                  <c:v>0.111</c:v>
                </c:pt>
                <c:pt idx="2">
                  <c:v>8.0000000000000043E-2</c:v>
                </c:pt>
                <c:pt idx="3">
                  <c:v>1.0000000000000005E-2</c:v>
                </c:pt>
                <c:pt idx="4">
                  <c:v>0.36200000000000032</c:v>
                </c:pt>
              </c:numCache>
            </c:numRef>
          </c:val>
        </c:ser>
        <c:ser>
          <c:idx val="2"/>
          <c:order val="2"/>
          <c:tx>
            <c:strRef>
              <c:f>Folha5!$D$1</c:f>
              <c:strCache>
                <c:ptCount val="1"/>
                <c:pt idx="0">
                  <c:v>Total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Folha5!$A$2:$A$6</c:f>
              <c:strCache>
                <c:ptCount val="5"/>
                <c:pt idx="0">
                  <c:v>Sim</c:v>
                </c:pt>
                <c:pt idx="1">
                  <c:v>Não ambos têm tempo paciência e energia</c:v>
                </c:pt>
                <c:pt idx="2">
                  <c:v>Não a mãe tem tempo paciência e energia</c:v>
                </c:pt>
                <c:pt idx="3">
                  <c:v>Não o pai tem tempo paciência e energia</c:v>
                </c:pt>
                <c:pt idx="4">
                  <c:v>Não umas vezes um outras outro tem tempo paciência e energia</c:v>
                </c:pt>
              </c:strCache>
            </c:strRef>
          </c:cat>
          <c:val>
            <c:numRef>
              <c:f>Folha5!$D$2:$D$6</c:f>
              <c:numCache>
                <c:formatCode>0%</c:formatCode>
                <c:ptCount val="5"/>
                <c:pt idx="0">
                  <c:v>0.43300000000000038</c:v>
                </c:pt>
                <c:pt idx="1">
                  <c:v>0.12400000000000012</c:v>
                </c:pt>
                <c:pt idx="2">
                  <c:v>6.7000000000000004E-2</c:v>
                </c:pt>
                <c:pt idx="3">
                  <c:v>8.0000000000000227E-3</c:v>
                </c:pt>
                <c:pt idx="4">
                  <c:v>0.36800000000000038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0646528"/>
        <c:axId val="112424576"/>
        <c:axId val="0"/>
      </c:bar3DChart>
      <c:catAx>
        <c:axId val="13064652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pt-PT"/>
          </a:p>
        </c:txPr>
        <c:crossAx val="112424576"/>
        <c:crosses val="autoZero"/>
        <c:auto val="1"/>
        <c:lblAlgn val="ctr"/>
        <c:lblOffset val="100"/>
        <c:noMultiLvlLbl val="0"/>
      </c:catAx>
      <c:valAx>
        <c:axId val="112424576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one"/>
        <c:crossAx val="13064652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600"/>
          </a:pPr>
          <a:endParaRPr lang="pt-P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3563160183214292E-3"/>
          <c:y val="0.11139443996707853"/>
          <c:w val="0.51534301150939565"/>
          <c:h val="0.7554802103278287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D539EF"/>
              </a:solidFill>
            </c:spPr>
          </c:dPt>
          <c:dPt>
            <c:idx val="1"/>
            <c:bubble3D val="0"/>
            <c:spPr>
              <a:solidFill>
                <a:srgbClr val="00B0F0"/>
              </a:solidFill>
            </c:spPr>
          </c:dPt>
          <c:dPt>
            <c:idx val="2"/>
            <c:bubble3D val="0"/>
            <c:spPr>
              <a:solidFill>
                <a:srgbClr val="0070C0"/>
              </a:solidFill>
            </c:spPr>
          </c:dPt>
          <c:dPt>
            <c:idx val="3"/>
            <c:bubble3D val="0"/>
            <c:spPr>
              <a:blipFill>
                <a:blip xmlns:r="http://schemas.openxmlformats.org/officeDocument/2006/relationships" r:embed="rId1"/>
                <a:tile tx="0" ty="0" sx="100000" sy="100000" flip="none" algn="tl"/>
              </a:blipFill>
            </c:spPr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Lbls>
            <c:dLbl>
              <c:idx val="3"/>
              <c:layout>
                <c:manualLayout>
                  <c:x val="0"/>
                  <c:y val="4.571427938540736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Folha2!$A$1:$A$5</c:f>
              <c:strCache>
                <c:ptCount val="5"/>
                <c:pt idx="0">
                  <c:v>Os dois a trabalhar a tempo inteiro</c:v>
                </c:pt>
                <c:pt idx="1">
                  <c:v>O pai trabalhar e a mãe em casa a cuidar do filho</c:v>
                </c:pt>
                <c:pt idx="2">
                  <c:v>O pai trabalhar a tempo inteiro e a mãe a tempo parcial</c:v>
                </c:pt>
                <c:pt idx="3">
                  <c:v>Os dois trabalharem menos tempo</c:v>
                </c:pt>
                <c:pt idx="4">
                  <c:v>Não sabe/Outra  resposta</c:v>
                </c:pt>
              </c:strCache>
            </c:strRef>
          </c:cat>
          <c:val>
            <c:numRef>
              <c:f>Folha2!$B$1:$B$5</c:f>
              <c:numCache>
                <c:formatCode>0%</c:formatCode>
                <c:ptCount val="5"/>
                <c:pt idx="0">
                  <c:v>4.7000000000000014E-2</c:v>
                </c:pt>
                <c:pt idx="1">
                  <c:v>9.5000000000000043E-2</c:v>
                </c:pt>
                <c:pt idx="2">
                  <c:v>0.24900000000000044</c:v>
                </c:pt>
                <c:pt idx="3">
                  <c:v>0.54500000000000004</c:v>
                </c:pt>
                <c:pt idx="4">
                  <c:v>6.4000000000000112E-2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899910608999962"/>
          <c:y val="5.0111791581607958E-4"/>
          <c:w val="0.40786880765828104"/>
          <c:h val="0.98133931175269751"/>
        </c:manualLayout>
      </c:layout>
      <c:overlay val="0"/>
      <c:txPr>
        <a:bodyPr/>
        <a:lstStyle/>
        <a:p>
          <a:pPr>
            <a:defRPr sz="1600"/>
          </a:pPr>
          <a:endParaRPr lang="pt-P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Pai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Folha1!$A$2:$A$5</c:f>
              <c:strCache>
                <c:ptCount val="4"/>
                <c:pt idx="0">
                  <c:v>Os dois Tempo Inteiro</c:v>
                </c:pt>
                <c:pt idx="1">
                  <c:v>Pai Trabalhar e Mãe em Casa.</c:v>
                </c:pt>
                <c:pt idx="2">
                  <c:v>Pai a tempo inteiro e Mãe em Tempo Parcial</c:v>
                </c:pt>
                <c:pt idx="3">
                  <c:v>Os dois menos tempo</c:v>
                </c:pt>
              </c:strCache>
            </c:strRef>
          </c:cat>
          <c:val>
            <c:numRef>
              <c:f>Folha1!$B$2:$B$5</c:f>
              <c:numCache>
                <c:formatCode>0%</c:formatCode>
                <c:ptCount val="4"/>
                <c:pt idx="0">
                  <c:v>2.5000000000000001E-2</c:v>
                </c:pt>
                <c:pt idx="1">
                  <c:v>0.152</c:v>
                </c:pt>
                <c:pt idx="2">
                  <c:v>0.21</c:v>
                </c:pt>
                <c:pt idx="3">
                  <c:v>0.55700000000000005</c:v>
                </c:pt>
              </c:numCache>
            </c:numRef>
          </c:val>
        </c:ser>
        <c:ser>
          <c:idx val="1"/>
          <c:order val="1"/>
          <c:tx>
            <c:strRef>
              <c:f>Folha1!$C$1</c:f>
              <c:strCache>
                <c:ptCount val="1"/>
                <c:pt idx="0">
                  <c:v>Mãe</c:v>
                </c:pt>
              </c:strCache>
            </c:strRef>
          </c:tx>
          <c:spPr>
            <a:solidFill>
              <a:srgbClr val="FF00FF"/>
            </a:solidFill>
          </c:spPr>
          <c:invertIfNegative val="0"/>
          <c:cat>
            <c:strRef>
              <c:f>Folha1!$A$2:$A$5</c:f>
              <c:strCache>
                <c:ptCount val="4"/>
                <c:pt idx="0">
                  <c:v>Os dois Tempo Inteiro</c:v>
                </c:pt>
                <c:pt idx="1">
                  <c:v>Pai Trabalhar e Mãe em Casa.</c:v>
                </c:pt>
                <c:pt idx="2">
                  <c:v>Pai a tempo inteiro e Mãe em Tempo Parcial</c:v>
                </c:pt>
                <c:pt idx="3">
                  <c:v>Os dois menos tempo</c:v>
                </c:pt>
              </c:strCache>
            </c:strRef>
          </c:cat>
          <c:val>
            <c:numRef>
              <c:f>Folha1!$C$2:$C$5</c:f>
              <c:numCache>
                <c:formatCode>0%</c:formatCode>
                <c:ptCount val="4"/>
                <c:pt idx="0">
                  <c:v>6.5000000000000002E-2</c:v>
                </c:pt>
                <c:pt idx="1">
                  <c:v>0.05</c:v>
                </c:pt>
                <c:pt idx="2">
                  <c:v>0.28000000000000003</c:v>
                </c:pt>
                <c:pt idx="3">
                  <c:v>0.53500000000000003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0734592"/>
        <c:axId val="121808576"/>
      </c:barChart>
      <c:valAx>
        <c:axId val="121808576"/>
        <c:scaling>
          <c:orientation val="minMax"/>
        </c:scaling>
        <c:delete val="1"/>
        <c:axPos val="b"/>
        <c:majorGridlines/>
        <c:numFmt formatCode="0%" sourceLinked="1"/>
        <c:majorTickMark val="out"/>
        <c:minorTickMark val="none"/>
        <c:tickLblPos val="nextTo"/>
        <c:crossAx val="130734592"/>
        <c:crosses val="autoZero"/>
        <c:crossBetween val="between"/>
      </c:valAx>
      <c:catAx>
        <c:axId val="130734592"/>
        <c:scaling>
          <c:orientation val="minMax"/>
        </c:scaling>
        <c:delete val="0"/>
        <c:axPos val="l"/>
        <c:majorTickMark val="out"/>
        <c:minorTickMark val="none"/>
        <c:tickLblPos val="nextTo"/>
        <c:crossAx val="121808576"/>
        <c:crosses val="autoZero"/>
        <c:auto val="1"/>
        <c:lblAlgn val="ctr"/>
        <c:lblOffset val="100"/>
        <c:noMultiLvlLbl val="0"/>
      </c:cat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P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Folha9!$A$2</c:f>
              <c:strCache>
                <c:ptCount val="1"/>
                <c:pt idx="0">
                  <c:v>A mãe ou sobretudo ela</c:v>
                </c:pt>
              </c:strCache>
            </c:strRef>
          </c:tx>
          <c:spPr>
            <a:solidFill>
              <a:srgbClr val="EF18F4"/>
            </a:solidFill>
          </c:spPr>
          <c:invertIfNegative val="0"/>
          <c:dLbls>
            <c:spPr>
              <a:noFill/>
            </c:spPr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Folha9!$B$1:$E$1</c:f>
              <c:strCache>
                <c:ptCount val="4"/>
                <c:pt idx="0">
                  <c:v>Quem conheceria melhor o filho</c:v>
                </c:pt>
                <c:pt idx="1">
                  <c:v>Quem cuidaria </c:v>
                </c:pt>
                <c:pt idx="2">
                  <c:v>Quem educaria</c:v>
                </c:pt>
                <c:pt idx="3">
                  <c:v>Quem decidiria</c:v>
                </c:pt>
              </c:strCache>
            </c:strRef>
          </c:cat>
          <c:val>
            <c:numRef>
              <c:f>Folha9!$B$2:$E$2</c:f>
              <c:numCache>
                <c:formatCode>0%</c:formatCode>
                <c:ptCount val="4"/>
                <c:pt idx="0">
                  <c:v>0.23700000000000004</c:v>
                </c:pt>
                <c:pt idx="1">
                  <c:v>0.31800000000001138</c:v>
                </c:pt>
                <c:pt idx="2">
                  <c:v>4.7000000000000014E-2</c:v>
                </c:pt>
                <c:pt idx="3">
                  <c:v>0.18400000000000041</c:v>
                </c:pt>
              </c:numCache>
            </c:numRef>
          </c:val>
        </c:ser>
        <c:ser>
          <c:idx val="1"/>
          <c:order val="1"/>
          <c:tx>
            <c:strRef>
              <c:f>Folha9!$A$3</c:f>
              <c:strCache>
                <c:ptCount val="1"/>
                <c:pt idx="0">
                  <c:v>O pai ou sobretudo ele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2.2222222222222251E-2"/>
                  <c:y val="-7.87037037037037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6.9444444444444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1111111111111125E-2"/>
                  <c:y val="-7.87037037037037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6.9444444444444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Folha9!$B$1:$E$1</c:f>
              <c:strCache>
                <c:ptCount val="4"/>
                <c:pt idx="0">
                  <c:v>Quem conheceria melhor o filho</c:v>
                </c:pt>
                <c:pt idx="1">
                  <c:v>Quem cuidaria </c:v>
                </c:pt>
                <c:pt idx="2">
                  <c:v>Quem educaria</c:v>
                </c:pt>
                <c:pt idx="3">
                  <c:v>Quem decidiria</c:v>
                </c:pt>
              </c:strCache>
            </c:strRef>
          </c:cat>
          <c:val>
            <c:numRef>
              <c:f>Folha9!$B$3:$E$3</c:f>
              <c:numCache>
                <c:formatCode>0%</c:formatCode>
                <c:ptCount val="4"/>
                <c:pt idx="0">
                  <c:v>3.1000000000000052E-2</c:v>
                </c:pt>
                <c:pt idx="1">
                  <c:v>8.0000000000000227E-3</c:v>
                </c:pt>
                <c:pt idx="2">
                  <c:v>8.0000000000000227E-3</c:v>
                </c:pt>
                <c:pt idx="3">
                  <c:v>8.0000000000000227E-3</c:v>
                </c:pt>
              </c:numCache>
            </c:numRef>
          </c:val>
        </c:ser>
        <c:ser>
          <c:idx val="2"/>
          <c:order val="2"/>
          <c:tx>
            <c:strRef>
              <c:f>Folha9!$A$4</c:f>
              <c:strCache>
                <c:ptCount val="1"/>
                <c:pt idx="0">
                  <c:v>A mãe e o pai igualmente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Folha9!$B$1:$E$1</c:f>
              <c:strCache>
                <c:ptCount val="4"/>
                <c:pt idx="0">
                  <c:v>Quem conheceria melhor o filho</c:v>
                </c:pt>
                <c:pt idx="1">
                  <c:v>Quem cuidaria </c:v>
                </c:pt>
                <c:pt idx="2">
                  <c:v>Quem educaria</c:v>
                </c:pt>
                <c:pt idx="3">
                  <c:v>Quem decidiria</c:v>
                </c:pt>
              </c:strCache>
            </c:strRef>
          </c:cat>
          <c:val>
            <c:numRef>
              <c:f>Folha9!$B$4:$E$4</c:f>
              <c:numCache>
                <c:formatCode>0%</c:formatCode>
                <c:ptCount val="4"/>
                <c:pt idx="0">
                  <c:v>0.62000000000000965</c:v>
                </c:pt>
                <c:pt idx="1">
                  <c:v>0.64500000000003144</c:v>
                </c:pt>
                <c:pt idx="2">
                  <c:v>0.92500000000000004</c:v>
                </c:pt>
                <c:pt idx="3">
                  <c:v>0.77900000000003311</c:v>
                </c:pt>
              </c:numCache>
            </c:numRef>
          </c:val>
        </c:ser>
        <c:ser>
          <c:idx val="3"/>
          <c:order val="3"/>
          <c:tx>
            <c:strRef>
              <c:f>Folha9!$A$5</c:f>
              <c:strCache>
                <c:ptCount val="1"/>
                <c:pt idx="0">
                  <c:v>Sem Expectativas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7.3937153419593414E-3"/>
                  <c:y val="-6.76818950930626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Folha9!$B$1:$E$1</c:f>
              <c:strCache>
                <c:ptCount val="4"/>
                <c:pt idx="0">
                  <c:v>Quem conheceria melhor o filho</c:v>
                </c:pt>
                <c:pt idx="1">
                  <c:v>Quem cuidaria </c:v>
                </c:pt>
                <c:pt idx="2">
                  <c:v>Quem educaria</c:v>
                </c:pt>
                <c:pt idx="3">
                  <c:v>Quem decidiria</c:v>
                </c:pt>
              </c:strCache>
            </c:strRef>
          </c:cat>
          <c:val>
            <c:numRef>
              <c:f>Folha9!$B$5:$E$5</c:f>
              <c:numCache>
                <c:formatCode>0%</c:formatCode>
                <c:ptCount val="4"/>
                <c:pt idx="0">
                  <c:v>0.112</c:v>
                </c:pt>
                <c:pt idx="1">
                  <c:v>2.8000000000000001E-2</c:v>
                </c:pt>
                <c:pt idx="2">
                  <c:v>2.0000000000000011E-2</c:v>
                </c:pt>
                <c:pt idx="3">
                  <c:v>2.8000000000000001E-2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8458752"/>
        <c:axId val="75403776"/>
        <c:axId val="0"/>
      </c:bar3DChart>
      <c:catAx>
        <c:axId val="12845875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PT"/>
          </a:p>
        </c:txPr>
        <c:crossAx val="75403776"/>
        <c:crosses val="autoZero"/>
        <c:auto val="1"/>
        <c:lblAlgn val="ctr"/>
        <c:lblOffset val="100"/>
        <c:noMultiLvlLbl val="0"/>
      </c:catAx>
      <c:valAx>
        <c:axId val="75403776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one"/>
        <c:crossAx val="12845875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pt-P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1558851479771926E-2"/>
          <c:y val="0.13344101562342883"/>
          <c:w val="0.98358253902472725"/>
          <c:h val="0.5955860763380066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Folha3!$A$3</c:f>
              <c:strCache>
                <c:ptCount val="1"/>
                <c:pt idx="0">
                  <c:v>A mãe ou sobretudo ela</c:v>
                </c:pt>
              </c:strCache>
            </c:strRef>
          </c:tx>
          <c:spPr>
            <a:solidFill>
              <a:srgbClr val="EF18F4"/>
            </a:solidFill>
          </c:spPr>
          <c:invertIfNegative val="0"/>
          <c:dLbls>
            <c:dLbl>
              <c:idx val="4"/>
              <c:layout>
                <c:manualLayout>
                  <c:x val="4.761904761904762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Folha3!$B$1:$G$2</c:f>
              <c:strCache>
                <c:ptCount val="6"/>
                <c:pt idx="0">
                  <c:v>Conhece melhor o filho</c:v>
                </c:pt>
                <c:pt idx="1">
                  <c:v>Conhece melhor as rotinas</c:v>
                </c:pt>
                <c:pt idx="2">
                  <c:v>Educa</c:v>
                </c:pt>
                <c:pt idx="3">
                  <c:v>Tem as principais conversas</c:v>
                </c:pt>
                <c:pt idx="4">
                  <c:v>Cuida</c:v>
                </c:pt>
                <c:pt idx="5">
                  <c:v>Decide</c:v>
                </c:pt>
              </c:strCache>
            </c:strRef>
          </c:cat>
          <c:val>
            <c:numRef>
              <c:f>Folha3!$B$3:$G$3</c:f>
              <c:numCache>
                <c:formatCode>0%</c:formatCode>
                <c:ptCount val="6"/>
                <c:pt idx="0">
                  <c:v>0.30400000000000038</c:v>
                </c:pt>
                <c:pt idx="1">
                  <c:v>0.27400000000000002</c:v>
                </c:pt>
                <c:pt idx="2">
                  <c:v>0.10299999999999998</c:v>
                </c:pt>
                <c:pt idx="3">
                  <c:v>0.11700000000000008</c:v>
                </c:pt>
                <c:pt idx="4">
                  <c:v>0.36300000000000032</c:v>
                </c:pt>
                <c:pt idx="5">
                  <c:v>0.10900000000000012</c:v>
                </c:pt>
              </c:numCache>
            </c:numRef>
          </c:val>
        </c:ser>
        <c:ser>
          <c:idx val="1"/>
          <c:order val="1"/>
          <c:tx>
            <c:strRef>
              <c:f>Folha3!$A$4</c:f>
              <c:strCache>
                <c:ptCount val="1"/>
                <c:pt idx="0">
                  <c:v>O pai ou sobretudo ele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1.7241379310344827E-2"/>
                  <c:y val="-5.53382841713066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3.6087369420706117E-2"/>
                  <c:y val="7.452488433964925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3.0389363722697103E-2"/>
                  <c:y val="-7.452488433964925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Folha3!$B$1:$G$2</c:f>
              <c:strCache>
                <c:ptCount val="6"/>
                <c:pt idx="0">
                  <c:v>Conhece melhor o filho</c:v>
                </c:pt>
                <c:pt idx="1">
                  <c:v>Conhece melhor as rotinas</c:v>
                </c:pt>
                <c:pt idx="2">
                  <c:v>Educa</c:v>
                </c:pt>
                <c:pt idx="3">
                  <c:v>Tem as principais conversas</c:v>
                </c:pt>
                <c:pt idx="4">
                  <c:v>Cuida</c:v>
                </c:pt>
                <c:pt idx="5">
                  <c:v>Decide</c:v>
                </c:pt>
              </c:strCache>
            </c:strRef>
          </c:cat>
          <c:val>
            <c:numRef>
              <c:f>Folha3!$B$4:$G$4</c:f>
              <c:numCache>
                <c:formatCode>0%</c:formatCode>
                <c:ptCount val="6"/>
                <c:pt idx="0">
                  <c:v>2.2000000000000009E-2</c:v>
                </c:pt>
                <c:pt idx="1">
                  <c:v>1.7000000000000015E-2</c:v>
                </c:pt>
                <c:pt idx="2">
                  <c:v>1.0999999999999999E-2</c:v>
                </c:pt>
                <c:pt idx="3">
                  <c:v>8.0000000000000227E-3</c:v>
                </c:pt>
                <c:pt idx="4">
                  <c:v>6.000000000000014E-3</c:v>
                </c:pt>
                <c:pt idx="5">
                  <c:v>6.000000000000014E-3</c:v>
                </c:pt>
              </c:numCache>
            </c:numRef>
          </c:val>
        </c:ser>
        <c:ser>
          <c:idx val="2"/>
          <c:order val="2"/>
          <c:tx>
            <c:strRef>
              <c:f>Folha3!$A$5</c:f>
              <c:strCache>
                <c:ptCount val="1"/>
                <c:pt idx="0">
                  <c:v>A mãe e o pai igualmente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Folha3!$B$1:$G$2</c:f>
              <c:strCache>
                <c:ptCount val="6"/>
                <c:pt idx="0">
                  <c:v>Conhece melhor o filho</c:v>
                </c:pt>
                <c:pt idx="1">
                  <c:v>Conhece melhor as rotinas</c:v>
                </c:pt>
                <c:pt idx="2">
                  <c:v>Educa</c:v>
                </c:pt>
                <c:pt idx="3">
                  <c:v>Tem as principais conversas</c:v>
                </c:pt>
                <c:pt idx="4">
                  <c:v>Cuida</c:v>
                </c:pt>
                <c:pt idx="5">
                  <c:v>Decide</c:v>
                </c:pt>
              </c:strCache>
            </c:strRef>
          </c:cat>
          <c:val>
            <c:numRef>
              <c:f>Folha3!$B$5:$G$5</c:f>
              <c:numCache>
                <c:formatCode>0%</c:formatCode>
                <c:ptCount val="6"/>
                <c:pt idx="0">
                  <c:v>0.66200000000003434</c:v>
                </c:pt>
                <c:pt idx="1">
                  <c:v>0.69600000000000051</c:v>
                </c:pt>
                <c:pt idx="2">
                  <c:v>0.88000000000000034</c:v>
                </c:pt>
                <c:pt idx="3">
                  <c:v>0.86900000000000865</c:v>
                </c:pt>
                <c:pt idx="4">
                  <c:v>0.62600000000001665</c:v>
                </c:pt>
                <c:pt idx="5">
                  <c:v>0.88000000000000034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8460288"/>
        <c:axId val="75832064"/>
        <c:axId val="123140608"/>
      </c:bar3DChart>
      <c:catAx>
        <c:axId val="1284602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PT"/>
          </a:p>
        </c:txPr>
        <c:crossAx val="75832064"/>
        <c:crosses val="autoZero"/>
        <c:auto val="1"/>
        <c:lblAlgn val="ctr"/>
        <c:lblOffset val="100"/>
        <c:noMultiLvlLbl val="0"/>
      </c:catAx>
      <c:valAx>
        <c:axId val="7583206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28460288"/>
        <c:crosses val="autoZero"/>
        <c:crossBetween val="between"/>
      </c:valAx>
      <c:serAx>
        <c:axId val="123140608"/>
        <c:scaling>
          <c:orientation val="minMax"/>
        </c:scaling>
        <c:delete val="1"/>
        <c:axPos val="b"/>
        <c:majorTickMark val="out"/>
        <c:minorTickMark val="none"/>
        <c:tickLblPos val="none"/>
        <c:crossAx val="75832064"/>
        <c:crosses val="autoZero"/>
      </c:serAx>
    </c:plotArea>
    <c:legend>
      <c:legendPos val="r"/>
      <c:layout>
        <c:manualLayout>
          <c:xMode val="edge"/>
          <c:yMode val="edge"/>
          <c:x val="1.9807561770295953E-2"/>
          <c:y val="1.6440598659010252E-3"/>
          <c:w val="0.97226353650238173"/>
          <c:h val="9.4595050618672655E-2"/>
        </c:manualLayout>
      </c:layout>
      <c:overlay val="0"/>
      <c:txPr>
        <a:bodyPr/>
        <a:lstStyle/>
        <a:p>
          <a:pPr>
            <a:defRPr sz="1400"/>
          </a:pPr>
          <a:endParaRPr lang="pt-P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1842539272143221"/>
          <c:w val="0.97706131328178569"/>
          <c:h val="0.80927449367336557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Folha4!$A$3</c:f>
              <c:strCache>
                <c:ptCount val="1"/>
                <c:pt idx="0">
                  <c:v>Outra pessoa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Folha4!$B$1:$F$2</c:f>
              <c:strCache>
                <c:ptCount val="5"/>
                <c:pt idx="0">
                  <c:v>Cuida da alimentação</c:v>
                </c:pt>
                <c:pt idx="1">
                  <c:v>Cuida da Higiene</c:v>
                </c:pt>
                <c:pt idx="2">
                  <c:v>Cuida  do Vestuário</c:v>
                </c:pt>
                <c:pt idx="3">
                  <c:v>Cuida do Sono</c:v>
                </c:pt>
                <c:pt idx="4">
                  <c:v>Cuida da Saúde</c:v>
                </c:pt>
              </c:strCache>
            </c:strRef>
          </c:cat>
          <c:val>
            <c:numRef>
              <c:f>Folha4!$B$3:$F$3</c:f>
              <c:numCache>
                <c:formatCode>0%</c:formatCode>
                <c:ptCount val="5"/>
                <c:pt idx="0">
                  <c:v>1.4E-2</c:v>
                </c:pt>
                <c:pt idx="1">
                  <c:v>6.0000000000000114E-3</c:v>
                </c:pt>
                <c:pt idx="2">
                  <c:v>3.0000000000000092E-3</c:v>
                </c:pt>
                <c:pt idx="3">
                  <c:v>6.0000000000000114E-3</c:v>
                </c:pt>
                <c:pt idx="4">
                  <c:v>3.0000000000000092E-3</c:v>
                </c:pt>
              </c:numCache>
            </c:numRef>
          </c:val>
        </c:ser>
        <c:ser>
          <c:idx val="1"/>
          <c:order val="1"/>
          <c:tx>
            <c:strRef>
              <c:f>Folha4!$A$4</c:f>
              <c:strCache>
                <c:ptCount val="1"/>
                <c:pt idx="0">
                  <c:v>O pai com ou sem ajuda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Folha4!$B$1:$F$2</c:f>
              <c:strCache>
                <c:ptCount val="5"/>
                <c:pt idx="0">
                  <c:v>Cuida da alimentação</c:v>
                </c:pt>
                <c:pt idx="1">
                  <c:v>Cuida da Higiene</c:v>
                </c:pt>
                <c:pt idx="2">
                  <c:v>Cuida  do Vestuário</c:v>
                </c:pt>
                <c:pt idx="3">
                  <c:v>Cuida do Sono</c:v>
                </c:pt>
                <c:pt idx="4">
                  <c:v>Cuida da Saúde</c:v>
                </c:pt>
              </c:strCache>
            </c:strRef>
          </c:cat>
          <c:val>
            <c:numRef>
              <c:f>Folha4!$B$4:$F$4</c:f>
              <c:numCache>
                <c:formatCode>0%</c:formatCode>
                <c:ptCount val="5"/>
                <c:pt idx="0">
                  <c:v>5.6000000000000001E-2</c:v>
                </c:pt>
                <c:pt idx="1">
                  <c:v>7.8000000000000014E-2</c:v>
                </c:pt>
                <c:pt idx="2">
                  <c:v>2.3E-2</c:v>
                </c:pt>
                <c:pt idx="3">
                  <c:v>8.2000000000000003E-2</c:v>
                </c:pt>
                <c:pt idx="4">
                  <c:v>3.6999999999999998E-2</c:v>
                </c:pt>
              </c:numCache>
            </c:numRef>
          </c:val>
        </c:ser>
        <c:ser>
          <c:idx val="2"/>
          <c:order val="2"/>
          <c:tx>
            <c:strRef>
              <c:f>Folha4!$A$5</c:f>
              <c:strCache>
                <c:ptCount val="1"/>
                <c:pt idx="0">
                  <c:v>A mãe e o pai igualmente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</c:spPr>
          <c:invertIfNegative val="0"/>
          <c:dLbls>
            <c:dLbl>
              <c:idx val="4"/>
              <c:layout>
                <c:manualLayout>
                  <c:x val="2.7777777777781361E-3"/>
                  <c:y val="1.85185185185185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Folha4!$B$1:$F$2</c:f>
              <c:strCache>
                <c:ptCount val="5"/>
                <c:pt idx="0">
                  <c:v>Cuida da alimentação</c:v>
                </c:pt>
                <c:pt idx="1">
                  <c:v>Cuida da Higiene</c:v>
                </c:pt>
                <c:pt idx="2">
                  <c:v>Cuida  do Vestuário</c:v>
                </c:pt>
                <c:pt idx="3">
                  <c:v>Cuida do Sono</c:v>
                </c:pt>
                <c:pt idx="4">
                  <c:v>Cuida da Saúde</c:v>
                </c:pt>
              </c:strCache>
            </c:strRef>
          </c:cat>
          <c:val>
            <c:numRef>
              <c:f>Folha4!$B$5:$F$5</c:f>
              <c:numCache>
                <c:formatCode>0%</c:formatCode>
                <c:ptCount val="5"/>
                <c:pt idx="0">
                  <c:v>0.32000000000001338</c:v>
                </c:pt>
                <c:pt idx="1">
                  <c:v>0.34700000000000031</c:v>
                </c:pt>
                <c:pt idx="2">
                  <c:v>0.20200000000000001</c:v>
                </c:pt>
                <c:pt idx="3">
                  <c:v>0.42600000000000032</c:v>
                </c:pt>
                <c:pt idx="4">
                  <c:v>0.48500000000000032</c:v>
                </c:pt>
              </c:numCache>
            </c:numRef>
          </c:val>
        </c:ser>
        <c:ser>
          <c:idx val="3"/>
          <c:order val="3"/>
          <c:tx>
            <c:strRef>
              <c:f>Folha4!$A$6</c:f>
              <c:strCache>
                <c:ptCount val="1"/>
                <c:pt idx="0">
                  <c:v>A mãe com ou sem ajuda</c:v>
                </c:pt>
              </c:strCache>
            </c:strRef>
          </c:tx>
          <c:spPr>
            <a:solidFill>
              <a:srgbClr val="EF18F4"/>
            </a:solidFill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Folha4!$B$1:$F$2</c:f>
              <c:strCache>
                <c:ptCount val="5"/>
                <c:pt idx="0">
                  <c:v>Cuida da alimentação</c:v>
                </c:pt>
                <c:pt idx="1">
                  <c:v>Cuida da Higiene</c:v>
                </c:pt>
                <c:pt idx="2">
                  <c:v>Cuida  do Vestuário</c:v>
                </c:pt>
                <c:pt idx="3">
                  <c:v>Cuida do Sono</c:v>
                </c:pt>
                <c:pt idx="4">
                  <c:v>Cuida da Saúde</c:v>
                </c:pt>
              </c:strCache>
            </c:strRef>
          </c:cat>
          <c:val>
            <c:numRef>
              <c:f>Folha4!$B$6:$F$6</c:f>
              <c:numCache>
                <c:formatCode>0%</c:formatCode>
                <c:ptCount val="5"/>
                <c:pt idx="0">
                  <c:v>0.61000000000000065</c:v>
                </c:pt>
                <c:pt idx="1">
                  <c:v>0.56899999999999995</c:v>
                </c:pt>
                <c:pt idx="2">
                  <c:v>0.77300000000003188</c:v>
                </c:pt>
                <c:pt idx="3">
                  <c:v>0.48700000000000032</c:v>
                </c:pt>
                <c:pt idx="4">
                  <c:v>0.47600000000000031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9935360"/>
        <c:axId val="75409664"/>
        <c:axId val="121948032"/>
      </c:bar3DChart>
      <c:catAx>
        <c:axId val="1299353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PT"/>
          </a:p>
        </c:txPr>
        <c:crossAx val="75409664"/>
        <c:crosses val="autoZero"/>
        <c:auto val="1"/>
        <c:lblAlgn val="ctr"/>
        <c:lblOffset val="100"/>
        <c:noMultiLvlLbl val="0"/>
      </c:catAx>
      <c:valAx>
        <c:axId val="7540966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29935360"/>
        <c:crosses val="autoZero"/>
        <c:crossBetween val="between"/>
      </c:valAx>
      <c:serAx>
        <c:axId val="121948032"/>
        <c:scaling>
          <c:orientation val="minMax"/>
        </c:scaling>
        <c:delete val="1"/>
        <c:axPos val="b"/>
        <c:majorTickMark val="out"/>
        <c:minorTickMark val="none"/>
        <c:tickLblPos val="none"/>
        <c:crossAx val="75409664"/>
        <c:crosses val="autoZero"/>
      </c:serAx>
    </c:plotArea>
    <c:legend>
      <c:legendPos val="r"/>
      <c:layout>
        <c:manualLayout>
          <c:xMode val="edge"/>
          <c:yMode val="edge"/>
          <c:x val="1.0470312832517516E-2"/>
          <c:y val="1.5328475731578311E-2"/>
          <c:w val="0.97451461303823506"/>
          <c:h val="0.10367140674579857"/>
        </c:manualLayout>
      </c:layout>
      <c:overlay val="0"/>
      <c:txPr>
        <a:bodyPr/>
        <a:lstStyle/>
        <a:p>
          <a:pPr>
            <a:defRPr sz="1400"/>
          </a:pPr>
          <a:endParaRPr lang="pt-P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3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714055238508031E-2"/>
          <c:y val="1.5676761558651321E-2"/>
          <c:w val="0.88105938019215491"/>
          <c:h val="0.5273349485160508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Folha5!$A$2</c:f>
              <c:strCache>
                <c:ptCount val="1"/>
                <c:pt idx="0">
                  <c:v>O pai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Folha5!$B$1:$G$1</c:f>
              <c:strCache>
                <c:ptCount val="6"/>
                <c:pt idx="0">
                  <c:v>Mais tempo / dia de semana</c:v>
                </c:pt>
                <c:pt idx="1">
                  <c:v>Mais tempo a cuidar/ dia de semana</c:v>
                </c:pt>
                <c:pt idx="2">
                  <c:v>Mais tempo  em lazer/ dia de semana</c:v>
                </c:pt>
                <c:pt idx="3">
                  <c:v>Mais tempo / fim-de-semana</c:v>
                </c:pt>
                <c:pt idx="4">
                  <c:v>Mais tempo a cuidar / fim-de-semana</c:v>
                </c:pt>
                <c:pt idx="5">
                  <c:v>Mais tempo  em  lazer/ fim-de-semana</c:v>
                </c:pt>
              </c:strCache>
            </c:strRef>
          </c:cat>
          <c:val>
            <c:numRef>
              <c:f>Folha5!$B$2:$G$2</c:f>
              <c:numCache>
                <c:formatCode>0%</c:formatCode>
                <c:ptCount val="6"/>
                <c:pt idx="0">
                  <c:v>0.13400000000000001</c:v>
                </c:pt>
                <c:pt idx="1">
                  <c:v>5.6000000000000001E-2</c:v>
                </c:pt>
                <c:pt idx="2">
                  <c:v>0.20700000000000021</c:v>
                </c:pt>
                <c:pt idx="3">
                  <c:v>0.10900000000000012</c:v>
                </c:pt>
                <c:pt idx="4">
                  <c:v>6.1000000000000013E-2</c:v>
                </c:pt>
                <c:pt idx="5">
                  <c:v>0.221</c:v>
                </c:pt>
              </c:numCache>
            </c:numRef>
          </c:val>
        </c:ser>
        <c:ser>
          <c:idx val="1"/>
          <c:order val="1"/>
          <c:tx>
            <c:strRef>
              <c:f>Folha5!$A$3</c:f>
              <c:strCache>
                <c:ptCount val="1"/>
                <c:pt idx="0">
                  <c:v>A mãe</c:v>
                </c:pt>
              </c:strCache>
            </c:strRef>
          </c:tx>
          <c:spPr>
            <a:solidFill>
              <a:srgbClr val="FC10FC"/>
            </a:solidFill>
          </c:spPr>
          <c:invertIfNegative val="0"/>
          <c:dLbls>
            <c:dLbl>
              <c:idx val="0"/>
              <c:layout>
                <c:manualLayout>
                  <c:x val="-4.6456229578054715E-3"/>
                  <c:y val="9.97150997151010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3330816317396268E-3"/>
                  <c:y val="6.76649393184829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Folha5!$B$1:$G$1</c:f>
              <c:strCache>
                <c:ptCount val="6"/>
                <c:pt idx="0">
                  <c:v>Mais tempo / dia de semana</c:v>
                </c:pt>
                <c:pt idx="1">
                  <c:v>Mais tempo a cuidar/ dia de semana</c:v>
                </c:pt>
                <c:pt idx="2">
                  <c:v>Mais tempo  em lazer/ dia de semana</c:v>
                </c:pt>
                <c:pt idx="3">
                  <c:v>Mais tempo / fim-de-semana</c:v>
                </c:pt>
                <c:pt idx="4">
                  <c:v>Mais tempo a cuidar / fim-de-semana</c:v>
                </c:pt>
                <c:pt idx="5">
                  <c:v>Mais tempo  em  lazer/ fim-de-semana</c:v>
                </c:pt>
              </c:strCache>
            </c:strRef>
          </c:cat>
          <c:val>
            <c:numRef>
              <c:f>Folha5!$B$3:$G$3</c:f>
              <c:numCache>
                <c:formatCode>0%</c:formatCode>
                <c:ptCount val="6"/>
                <c:pt idx="0">
                  <c:v>0.47800000000000031</c:v>
                </c:pt>
                <c:pt idx="1">
                  <c:v>0.49200000000000038</c:v>
                </c:pt>
                <c:pt idx="2">
                  <c:v>0.28800000000000031</c:v>
                </c:pt>
                <c:pt idx="3">
                  <c:v>0.24900000000000044</c:v>
                </c:pt>
                <c:pt idx="4">
                  <c:v>0.41300000000000031</c:v>
                </c:pt>
                <c:pt idx="5">
                  <c:v>0.26</c:v>
                </c:pt>
              </c:numCache>
            </c:numRef>
          </c:val>
        </c:ser>
        <c:ser>
          <c:idx val="2"/>
          <c:order val="2"/>
          <c:tx>
            <c:strRef>
              <c:f>Folha5!$A$4</c:f>
              <c:strCache>
                <c:ptCount val="1"/>
                <c:pt idx="0">
                  <c:v>Igual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</c:spPr>
          <c:invertIfNegative val="0"/>
          <c:dLbls>
            <c:dLbl>
              <c:idx val="0"/>
              <c:layout>
                <c:manualLayout>
                  <c:x val="4.6214232142135934E-3"/>
                  <c:y val="-3.13390313390313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486420668691841E-2"/>
                  <c:y val="-2.8490028490028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Folha5!$B$1:$G$1</c:f>
              <c:strCache>
                <c:ptCount val="6"/>
                <c:pt idx="0">
                  <c:v>Mais tempo / dia de semana</c:v>
                </c:pt>
                <c:pt idx="1">
                  <c:v>Mais tempo a cuidar/ dia de semana</c:v>
                </c:pt>
                <c:pt idx="2">
                  <c:v>Mais tempo  em lazer/ dia de semana</c:v>
                </c:pt>
                <c:pt idx="3">
                  <c:v>Mais tempo / fim-de-semana</c:v>
                </c:pt>
                <c:pt idx="4">
                  <c:v>Mais tempo a cuidar / fim-de-semana</c:v>
                </c:pt>
                <c:pt idx="5">
                  <c:v>Mais tempo  em  lazer/ fim-de-semana</c:v>
                </c:pt>
              </c:strCache>
            </c:strRef>
          </c:cat>
          <c:val>
            <c:numRef>
              <c:f>Folha5!$B$4:$G$4</c:f>
              <c:numCache>
                <c:formatCode>0%</c:formatCode>
                <c:ptCount val="6"/>
                <c:pt idx="0">
                  <c:v>0.37200000000000188</c:v>
                </c:pt>
                <c:pt idx="1">
                  <c:v>0.42500000000000032</c:v>
                </c:pt>
                <c:pt idx="2">
                  <c:v>0.47500000000000031</c:v>
                </c:pt>
                <c:pt idx="3">
                  <c:v>0.61700000000000665</c:v>
                </c:pt>
                <c:pt idx="4">
                  <c:v>0.49400000000000038</c:v>
                </c:pt>
                <c:pt idx="5">
                  <c:v>0.48600000000000032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2052608"/>
        <c:axId val="75411968"/>
        <c:axId val="121946112"/>
      </c:bar3DChart>
      <c:catAx>
        <c:axId val="1220526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PT"/>
          </a:p>
        </c:txPr>
        <c:crossAx val="75411968"/>
        <c:crosses val="autoZero"/>
        <c:auto val="1"/>
        <c:lblAlgn val="ctr"/>
        <c:lblOffset val="100"/>
        <c:noMultiLvlLbl val="0"/>
      </c:catAx>
      <c:valAx>
        <c:axId val="7541196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22052608"/>
        <c:crosses val="autoZero"/>
        <c:crossBetween val="between"/>
      </c:valAx>
      <c:serAx>
        <c:axId val="121946112"/>
        <c:scaling>
          <c:orientation val="minMax"/>
        </c:scaling>
        <c:delete val="1"/>
        <c:axPos val="b"/>
        <c:majorTickMark val="out"/>
        <c:minorTickMark val="none"/>
        <c:tickLblPos val="none"/>
        <c:crossAx val="75411968"/>
        <c:crosses val="autoZero"/>
      </c:serAx>
    </c:plotArea>
    <c:legend>
      <c:legendPos val="r"/>
      <c:overlay val="0"/>
      <c:txPr>
        <a:bodyPr/>
        <a:lstStyle/>
        <a:p>
          <a:pPr>
            <a:defRPr sz="1400"/>
          </a:pPr>
          <a:endParaRPr lang="pt-P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Folha14!$B$1</c:f>
              <c:strCache>
                <c:ptCount val="1"/>
                <c:pt idx="0">
                  <c:v>Coincidem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Folha14!$A$2:$A$6</c:f>
              <c:strCache>
                <c:ptCount val="5"/>
                <c:pt idx="0">
                  <c:v>Conhecer melhor o filho</c:v>
                </c:pt>
                <c:pt idx="1">
                  <c:v>Educar</c:v>
                </c:pt>
                <c:pt idx="2">
                  <c:v>Cuidar</c:v>
                </c:pt>
                <c:pt idx="3">
                  <c:v>Modelo de educação e cuidados</c:v>
                </c:pt>
                <c:pt idx="4">
                  <c:v>Decidir</c:v>
                </c:pt>
              </c:strCache>
            </c:strRef>
          </c:cat>
          <c:val>
            <c:numRef>
              <c:f>Folha14!$B$2:$B$6</c:f>
              <c:numCache>
                <c:formatCode>0%</c:formatCode>
                <c:ptCount val="5"/>
                <c:pt idx="0">
                  <c:v>0.66200000000002845</c:v>
                </c:pt>
                <c:pt idx="1">
                  <c:v>0.87400000000001365</c:v>
                </c:pt>
                <c:pt idx="2">
                  <c:v>0.65000000000002689</c:v>
                </c:pt>
                <c:pt idx="3">
                  <c:v>0.71000000000000063</c:v>
                </c:pt>
                <c:pt idx="4">
                  <c:v>0.88</c:v>
                </c:pt>
              </c:numCache>
            </c:numRef>
          </c:val>
        </c:ser>
        <c:ser>
          <c:idx val="1"/>
          <c:order val="1"/>
          <c:tx>
            <c:strRef>
              <c:f>Folha14!$C$1</c:f>
              <c:strCache>
                <c:ptCount val="1"/>
                <c:pt idx="0">
                  <c:v>Não coincidem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2.37211291755569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0906887782341876E-17"/>
                  <c:y val="-2.37211291755569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2.37211291755569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7.9070430585189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-1.5814086117037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Folha14!$A$2:$A$6</c:f>
              <c:strCache>
                <c:ptCount val="5"/>
                <c:pt idx="0">
                  <c:v>Conhecer melhor o filho</c:v>
                </c:pt>
                <c:pt idx="1">
                  <c:v>Educar</c:v>
                </c:pt>
                <c:pt idx="2">
                  <c:v>Cuidar</c:v>
                </c:pt>
                <c:pt idx="3">
                  <c:v>Modelo de educação e cuidados</c:v>
                </c:pt>
                <c:pt idx="4">
                  <c:v>Decidir</c:v>
                </c:pt>
              </c:strCache>
            </c:strRef>
          </c:cat>
          <c:val>
            <c:numRef>
              <c:f>Folha14!$C$2:$C$6</c:f>
              <c:numCache>
                <c:formatCode>0%</c:formatCode>
                <c:ptCount val="5"/>
                <c:pt idx="0">
                  <c:v>0.32000000000001244</c:v>
                </c:pt>
                <c:pt idx="1">
                  <c:v>0.12000000000000002</c:v>
                </c:pt>
                <c:pt idx="2">
                  <c:v>0.34</c:v>
                </c:pt>
                <c:pt idx="3">
                  <c:v>0.24000000000000021</c:v>
                </c:pt>
                <c:pt idx="4">
                  <c:v>0.11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4396672"/>
        <c:axId val="132057344"/>
        <c:axId val="0"/>
      </c:bar3DChart>
      <c:catAx>
        <c:axId val="3439667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PT"/>
          </a:p>
        </c:txPr>
        <c:crossAx val="132057344"/>
        <c:crosses val="autoZero"/>
        <c:auto val="1"/>
        <c:lblAlgn val="ctr"/>
        <c:lblOffset val="100"/>
        <c:noMultiLvlLbl val="0"/>
      </c:catAx>
      <c:valAx>
        <c:axId val="132057344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one"/>
        <c:crossAx val="3439667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pt-PT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Folha17!$B$1</c:f>
              <c:strCache>
                <c:ptCount val="1"/>
                <c:pt idx="0">
                  <c:v>Coincidem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3.4591190685981446E-2"/>
                  <c:y val="-2.73224043715846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830188328853027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4339610961767569E-3"/>
                  <c:y val="-8.196721311475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5157229589804687E-2"/>
                  <c:y val="-2.73224043715846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Folha17!$A$2:$A$5</c:f>
              <c:strCache>
                <c:ptCount val="4"/>
                <c:pt idx="0">
                  <c:v>Conhecer melhor o filho</c:v>
                </c:pt>
                <c:pt idx="1">
                  <c:v>Educar</c:v>
                </c:pt>
                <c:pt idx="2">
                  <c:v>Cuidar</c:v>
                </c:pt>
                <c:pt idx="3">
                  <c:v>Decidir</c:v>
                </c:pt>
              </c:strCache>
            </c:strRef>
          </c:cat>
          <c:val>
            <c:numRef>
              <c:f>Folha17!$B$2:$B$5</c:f>
              <c:numCache>
                <c:formatCode>0%</c:formatCode>
                <c:ptCount val="4"/>
                <c:pt idx="0">
                  <c:v>0.55900000000000005</c:v>
                </c:pt>
                <c:pt idx="1">
                  <c:v>0.86300000000000165</c:v>
                </c:pt>
                <c:pt idx="2">
                  <c:v>0.651000000000027</c:v>
                </c:pt>
                <c:pt idx="3">
                  <c:v>0.75400000000001965</c:v>
                </c:pt>
              </c:numCache>
            </c:numRef>
          </c:val>
        </c:ser>
        <c:ser>
          <c:idx val="1"/>
          <c:order val="1"/>
          <c:tx>
            <c:strRef>
              <c:f>Folha17!$C$1</c:f>
              <c:strCache>
                <c:ptCount val="1"/>
                <c:pt idx="0">
                  <c:v>Não coincidem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2.8301883288530328E-2"/>
                  <c:y val="-8.19672131147541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4339610961767569E-3"/>
                  <c:y val="-2.73224043715846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150941644265136E-2"/>
                  <c:y val="-1.36612021857923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8301883288530328E-2"/>
                  <c:y val="-8.19672131147541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Folha17!$A$2:$A$5</c:f>
              <c:strCache>
                <c:ptCount val="4"/>
                <c:pt idx="0">
                  <c:v>Conhecer melhor o filho</c:v>
                </c:pt>
                <c:pt idx="1">
                  <c:v>Educar</c:v>
                </c:pt>
                <c:pt idx="2">
                  <c:v>Cuidar</c:v>
                </c:pt>
                <c:pt idx="3">
                  <c:v>Decidir</c:v>
                </c:pt>
              </c:strCache>
            </c:strRef>
          </c:cat>
          <c:val>
            <c:numRef>
              <c:f>Folha17!$C$2:$C$5</c:f>
              <c:numCache>
                <c:formatCode>0%</c:formatCode>
                <c:ptCount val="4"/>
                <c:pt idx="0">
                  <c:v>0.32400000000001294</c:v>
                </c:pt>
                <c:pt idx="1">
                  <c:v>0.112</c:v>
                </c:pt>
                <c:pt idx="2">
                  <c:v>0.31600000000000888</c:v>
                </c:pt>
                <c:pt idx="3">
                  <c:v>0.21200000000000024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2055168"/>
        <c:axId val="75423744"/>
        <c:axId val="0"/>
      </c:bar3DChart>
      <c:catAx>
        <c:axId val="12205516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PT"/>
          </a:p>
        </c:txPr>
        <c:crossAx val="75423744"/>
        <c:crosses val="autoZero"/>
        <c:auto val="1"/>
        <c:lblAlgn val="ctr"/>
        <c:lblOffset val="100"/>
        <c:noMultiLvlLbl val="0"/>
      </c:catAx>
      <c:valAx>
        <c:axId val="75423744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one"/>
        <c:crossAx val="12205516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pt-PT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6487017569407977E-2"/>
          <c:y val="0"/>
          <c:w val="0.75830226749350171"/>
          <c:h val="0.9062453670080818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Folha1!$D$2</c:f>
              <c:strCache>
                <c:ptCount val="1"/>
                <c:pt idx="0">
                  <c:v>Grupo Expectativas não cumpridas:Alto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4.6296296296296294E-3"/>
                  <c:y val="-2.52542939480503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1543209876543213E-2"/>
                  <c:y val="-5.1490920274867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3765432098765433E-2"/>
                  <c:y val="-3.6478424591628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Folha1!$E$1:$G$1</c:f>
              <c:strCache>
                <c:ptCount val="3"/>
                <c:pt idx="0">
                  <c:v>Pai</c:v>
                </c:pt>
                <c:pt idx="1">
                  <c:v>Mãe</c:v>
                </c:pt>
                <c:pt idx="2">
                  <c:v>Total</c:v>
                </c:pt>
              </c:strCache>
            </c:strRef>
          </c:cat>
          <c:val>
            <c:numRef>
              <c:f>Folha1!$E$2:$G$2</c:f>
              <c:numCache>
                <c:formatCode>0%</c:formatCode>
                <c:ptCount val="3"/>
                <c:pt idx="0">
                  <c:v>0.24700000000000041</c:v>
                </c:pt>
                <c:pt idx="1">
                  <c:v>0.29000000000000031</c:v>
                </c:pt>
                <c:pt idx="2">
                  <c:v>0.27100000000000002</c:v>
                </c:pt>
              </c:numCache>
            </c:numRef>
          </c:val>
        </c:ser>
        <c:ser>
          <c:idx val="1"/>
          <c:order val="1"/>
          <c:tx>
            <c:strRef>
              <c:f>Folha1!$D$3</c:f>
              <c:strCache>
                <c:ptCount val="1"/>
                <c:pt idx="0">
                  <c:v>Grupo Expectativas não cumpridas: Médio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1.6666447944007248E-2"/>
                  <c:y val="-2.3148148148148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0555555555555527E-2"/>
                  <c:y val="1.38888888888896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1666666666666678E-2"/>
                  <c:y val="1.8518518518518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Folha1!$E$1:$G$1</c:f>
              <c:strCache>
                <c:ptCount val="3"/>
                <c:pt idx="0">
                  <c:v>Pai</c:v>
                </c:pt>
                <c:pt idx="1">
                  <c:v>Mãe</c:v>
                </c:pt>
                <c:pt idx="2">
                  <c:v>Total</c:v>
                </c:pt>
              </c:strCache>
            </c:strRef>
          </c:cat>
          <c:val>
            <c:numRef>
              <c:f>Folha1!$E$3:$G$3</c:f>
              <c:numCache>
                <c:formatCode>0%</c:formatCode>
                <c:ptCount val="3"/>
                <c:pt idx="0">
                  <c:v>9.500000000000007E-2</c:v>
                </c:pt>
                <c:pt idx="1">
                  <c:v>0.15000000000000024</c:v>
                </c:pt>
                <c:pt idx="2">
                  <c:v>0.126</c:v>
                </c:pt>
              </c:numCache>
            </c:numRef>
          </c:val>
        </c:ser>
        <c:ser>
          <c:idx val="2"/>
          <c:order val="2"/>
          <c:tx>
            <c:strRef>
              <c:f>Folha1!$D$4</c:f>
              <c:strCache>
                <c:ptCount val="1"/>
                <c:pt idx="0">
                  <c:v>Grupo Expectativas não cumpridas: Baixo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Folha1!$E$1:$G$1</c:f>
              <c:strCache>
                <c:ptCount val="3"/>
                <c:pt idx="0">
                  <c:v>Pai</c:v>
                </c:pt>
                <c:pt idx="1">
                  <c:v>Mãe</c:v>
                </c:pt>
                <c:pt idx="2">
                  <c:v>Total</c:v>
                </c:pt>
              </c:strCache>
            </c:strRef>
          </c:cat>
          <c:val>
            <c:numRef>
              <c:f>Folha1!$E$4:$G$4</c:f>
              <c:numCache>
                <c:formatCode>0%</c:formatCode>
                <c:ptCount val="3"/>
                <c:pt idx="0">
                  <c:v>0.65800000000002834</c:v>
                </c:pt>
                <c:pt idx="1">
                  <c:v>0.56000000000000005</c:v>
                </c:pt>
                <c:pt idx="2">
                  <c:v>0.60300000000000065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8553472"/>
        <c:axId val="75426048"/>
        <c:axId val="123139968"/>
      </c:bar3DChart>
      <c:catAx>
        <c:axId val="1285534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pt-PT"/>
          </a:p>
        </c:txPr>
        <c:crossAx val="75426048"/>
        <c:crosses val="autoZero"/>
        <c:auto val="1"/>
        <c:lblAlgn val="ctr"/>
        <c:lblOffset val="100"/>
        <c:noMultiLvlLbl val="0"/>
      </c:catAx>
      <c:valAx>
        <c:axId val="7542604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28553472"/>
        <c:crosses val="autoZero"/>
        <c:crossBetween val="between"/>
      </c:valAx>
      <c:serAx>
        <c:axId val="123139968"/>
        <c:scaling>
          <c:orientation val="minMax"/>
        </c:scaling>
        <c:delete val="1"/>
        <c:axPos val="b"/>
        <c:majorTickMark val="out"/>
        <c:minorTickMark val="none"/>
        <c:tickLblPos val="none"/>
        <c:crossAx val="75426048"/>
        <c:crosses val="autoZero"/>
      </c:serAx>
    </c:plotArea>
    <c:legend>
      <c:legendPos val="r"/>
      <c:overlay val="0"/>
      <c:txPr>
        <a:bodyPr/>
        <a:lstStyle/>
        <a:p>
          <a:pPr>
            <a:defRPr sz="1600"/>
          </a:pPr>
          <a:endParaRPr lang="pt-PT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6975308641975308E-2"/>
          <c:y val="0.22612330910559256"/>
          <c:w val="0.95574499368134536"/>
          <c:h val="0.67391908944074297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Folha1!$A$2</c:f>
              <c:strCache>
                <c:ptCount val="1"/>
                <c:pt idx="0">
                  <c:v>Stress Global Baixo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-1.2345679012345678E-2"/>
                  <c:y val="-1.96422286262614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3.36723919307338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3888888888888888E-2"/>
                  <c:y val="-2.52542939480503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Folha1!$B$1:$D$1</c:f>
              <c:strCache>
                <c:ptCount val="3"/>
                <c:pt idx="0">
                  <c:v>Pai</c:v>
                </c:pt>
                <c:pt idx="1">
                  <c:v>Mãe</c:v>
                </c:pt>
                <c:pt idx="2">
                  <c:v>Total</c:v>
                </c:pt>
              </c:strCache>
            </c:strRef>
          </c:cat>
          <c:val>
            <c:numRef>
              <c:f>Folha1!$B$2:$D$2</c:f>
              <c:numCache>
                <c:formatCode>0%</c:formatCode>
                <c:ptCount val="3"/>
                <c:pt idx="0">
                  <c:v>0.15800000000000095</c:v>
                </c:pt>
                <c:pt idx="1">
                  <c:v>6.0000000000000032E-2</c:v>
                </c:pt>
                <c:pt idx="2">
                  <c:v>0.10299999999999998</c:v>
                </c:pt>
              </c:numCache>
            </c:numRef>
          </c:val>
        </c:ser>
        <c:ser>
          <c:idx val="1"/>
          <c:order val="1"/>
          <c:tx>
            <c:strRef>
              <c:f>Folha1!$A$3</c:f>
              <c:strCache>
                <c:ptCount val="1"/>
                <c:pt idx="0">
                  <c:v>Stress Global Médio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-7.716049382716049E-3"/>
                  <c:y val="-2.2448261287155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6.1728395061728392E-3"/>
                  <c:y val="-1.6836195965366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2345679012345678E-2"/>
                  <c:y val="-2.52542939480503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Folha1!$B$1:$D$1</c:f>
              <c:strCache>
                <c:ptCount val="3"/>
                <c:pt idx="0">
                  <c:v>Pai</c:v>
                </c:pt>
                <c:pt idx="1">
                  <c:v>Mãe</c:v>
                </c:pt>
                <c:pt idx="2">
                  <c:v>Total</c:v>
                </c:pt>
              </c:strCache>
            </c:strRef>
          </c:cat>
          <c:val>
            <c:numRef>
              <c:f>Folha1!$B$3:$D$3</c:f>
              <c:numCache>
                <c:formatCode>0%</c:formatCode>
                <c:ptCount val="3"/>
                <c:pt idx="0">
                  <c:v>0.127</c:v>
                </c:pt>
                <c:pt idx="1">
                  <c:v>0.1</c:v>
                </c:pt>
                <c:pt idx="2">
                  <c:v>0.112</c:v>
                </c:pt>
              </c:numCache>
            </c:numRef>
          </c:val>
        </c:ser>
        <c:ser>
          <c:idx val="2"/>
          <c:order val="2"/>
          <c:tx>
            <c:strRef>
              <c:f>Folha1!$A$4</c:f>
              <c:strCache>
                <c:ptCount val="1"/>
                <c:pt idx="0">
                  <c:v>Stress Global Alto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Folha1!$B$1:$D$1</c:f>
              <c:strCache>
                <c:ptCount val="3"/>
                <c:pt idx="0">
                  <c:v>Pai</c:v>
                </c:pt>
                <c:pt idx="1">
                  <c:v>Mãe</c:v>
                </c:pt>
                <c:pt idx="2">
                  <c:v>Total</c:v>
                </c:pt>
              </c:strCache>
            </c:strRef>
          </c:cat>
          <c:val>
            <c:numRef>
              <c:f>Folha1!$B$4:$D$4</c:f>
              <c:numCache>
                <c:formatCode>0%</c:formatCode>
                <c:ptCount val="3"/>
                <c:pt idx="0">
                  <c:v>0.71500000000000064</c:v>
                </c:pt>
                <c:pt idx="1">
                  <c:v>0.84000000000000064</c:v>
                </c:pt>
                <c:pt idx="2">
                  <c:v>0.78500000000000003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8556544"/>
        <c:axId val="75428928"/>
        <c:axId val="121947392"/>
      </c:bar3DChart>
      <c:catAx>
        <c:axId val="1285565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pt-PT"/>
          </a:p>
        </c:txPr>
        <c:crossAx val="75428928"/>
        <c:crosses val="autoZero"/>
        <c:auto val="1"/>
        <c:lblAlgn val="ctr"/>
        <c:lblOffset val="100"/>
        <c:noMultiLvlLbl val="0"/>
      </c:catAx>
      <c:valAx>
        <c:axId val="7542892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28556544"/>
        <c:crosses val="autoZero"/>
        <c:crossBetween val="between"/>
      </c:valAx>
      <c:serAx>
        <c:axId val="121947392"/>
        <c:scaling>
          <c:orientation val="minMax"/>
        </c:scaling>
        <c:delete val="1"/>
        <c:axPos val="b"/>
        <c:majorTickMark val="out"/>
        <c:minorTickMark val="none"/>
        <c:tickLblPos val="none"/>
        <c:crossAx val="75428928"/>
        <c:crosses val="autoZero"/>
      </c:serAx>
    </c:plotArea>
    <c:legend>
      <c:legendPos val="r"/>
      <c:layout>
        <c:manualLayout>
          <c:xMode val="edge"/>
          <c:yMode val="edge"/>
          <c:x val="1.7690803355462845E-3"/>
          <c:y val="9.8108556307565115E-3"/>
          <c:w val="0.51157531779115839"/>
          <c:h val="0.26375277670959241"/>
        </c:manualLayout>
      </c:layout>
      <c:overlay val="0"/>
      <c:txPr>
        <a:bodyPr/>
        <a:lstStyle/>
        <a:p>
          <a:pPr>
            <a:defRPr sz="1600"/>
          </a:pPr>
          <a:endParaRPr lang="pt-PT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CE4957-1865-461A-88F0-CD330D75666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96A5E321-496C-4A99-AC06-5C9CF95E408D}" type="pres">
      <dgm:prSet presAssocID="{78CE4957-1865-461A-88F0-CD330D75666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PT"/>
        </a:p>
      </dgm:t>
    </dgm:pt>
  </dgm:ptLst>
  <dgm:cxnLst>
    <dgm:cxn modelId="{170AC971-0E54-4678-8B42-BA33C5849F34}" type="presOf" srcId="{78CE4957-1865-461A-88F0-CD330D75666D}" destId="{96A5E321-496C-4A99-AC06-5C9CF95E408D}" srcOrd="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1DA8E8-84B4-4A17-926E-A87588E89BB2}" type="doc">
      <dgm:prSet loTypeId="urn:microsoft.com/office/officeart/2005/8/layout/arrow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3784F042-F560-4BA9-9F4E-FA95E76CFA57}">
      <dgm:prSet phldrT="[Texto]"/>
      <dgm:spPr/>
      <dgm:t>
        <a:bodyPr/>
        <a:lstStyle/>
        <a:p>
          <a:r>
            <a:rPr lang="pt-PT" b="1" dirty="0" smtClean="0">
              <a:solidFill>
                <a:prstClr val="black"/>
              </a:solidFill>
            </a:rPr>
            <a:t>PARENTALIDADE TORNA-SE MAIS COMPLEXA E EXIGENTE</a:t>
          </a:r>
          <a:endParaRPr lang="pt-PT" dirty="0"/>
        </a:p>
      </dgm:t>
    </dgm:pt>
    <dgm:pt modelId="{B051216B-A440-4E6B-B08F-CD41962BDC0F}" type="parTrans" cxnId="{1CF120E6-250B-4762-98EB-3C6CFE434189}">
      <dgm:prSet/>
      <dgm:spPr/>
      <dgm:t>
        <a:bodyPr/>
        <a:lstStyle/>
        <a:p>
          <a:endParaRPr lang="pt-PT"/>
        </a:p>
      </dgm:t>
    </dgm:pt>
    <dgm:pt modelId="{0D60A4DA-F02A-4D26-AD21-A58720A1AF2D}" type="sibTrans" cxnId="{1CF120E6-250B-4762-98EB-3C6CFE434189}">
      <dgm:prSet/>
      <dgm:spPr/>
      <dgm:t>
        <a:bodyPr/>
        <a:lstStyle/>
        <a:p>
          <a:endParaRPr lang="pt-PT"/>
        </a:p>
      </dgm:t>
    </dgm:pt>
    <dgm:pt modelId="{16082D6F-C9E2-4EBA-BF10-4379E99EDF25}">
      <dgm:prSet phldrT="[Texto]"/>
      <dgm:spPr/>
      <dgm:t>
        <a:bodyPr/>
        <a:lstStyle/>
        <a:p>
          <a:r>
            <a:rPr lang="pt-PT" b="1" dirty="0" smtClean="0">
              <a:solidFill>
                <a:prstClr val="black"/>
              </a:solidFill>
            </a:rPr>
            <a:t>APOIOS E DISPONIBILIDADE DIMINUEM</a:t>
          </a:r>
          <a:endParaRPr lang="pt-PT" dirty="0"/>
        </a:p>
      </dgm:t>
    </dgm:pt>
    <dgm:pt modelId="{403A4AAF-3AEB-49BC-8719-B897EB92E0E1}" type="parTrans" cxnId="{4C4BB401-6471-466E-A681-2EA6F6E841E7}">
      <dgm:prSet/>
      <dgm:spPr/>
      <dgm:t>
        <a:bodyPr/>
        <a:lstStyle/>
        <a:p>
          <a:endParaRPr lang="pt-PT"/>
        </a:p>
      </dgm:t>
    </dgm:pt>
    <dgm:pt modelId="{052E860E-36A2-41F4-B7DF-21F2297E27C2}" type="sibTrans" cxnId="{4C4BB401-6471-466E-A681-2EA6F6E841E7}">
      <dgm:prSet/>
      <dgm:spPr/>
      <dgm:t>
        <a:bodyPr/>
        <a:lstStyle/>
        <a:p>
          <a:endParaRPr lang="pt-PT"/>
        </a:p>
      </dgm:t>
    </dgm:pt>
    <dgm:pt modelId="{1494F72E-826A-4A33-A5E0-A8142D5D5CEC}" type="pres">
      <dgm:prSet presAssocID="{931DA8E8-84B4-4A17-926E-A87588E89BB2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7A93B4F8-6F86-4206-A155-363CBAEB179D}" type="pres">
      <dgm:prSet presAssocID="{3784F042-F560-4BA9-9F4E-FA95E76CFA57}" presName="upArrow" presStyleLbl="node1" presStyleIdx="0" presStyleCnt="2"/>
      <dgm:spPr/>
    </dgm:pt>
    <dgm:pt modelId="{83D2005C-FD34-43F4-86E5-FB797C480932}" type="pres">
      <dgm:prSet presAssocID="{3784F042-F560-4BA9-9F4E-FA95E76CFA57}" presName="upArrowText" presStyleLbl="revTx" presStyleIdx="0" presStyleCnt="2" custScaleY="6875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D77BF869-B559-4A54-AF75-95BC4A792493}" type="pres">
      <dgm:prSet presAssocID="{16082D6F-C9E2-4EBA-BF10-4379E99EDF25}" presName="downArrow" presStyleLbl="node1" presStyleIdx="1" presStyleCnt="2"/>
      <dgm:spPr/>
    </dgm:pt>
    <dgm:pt modelId="{93ACD0F1-1A2F-4E4A-8FFF-02E7F19659CE}" type="pres">
      <dgm:prSet presAssocID="{16082D6F-C9E2-4EBA-BF10-4379E99EDF25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1CF120E6-250B-4762-98EB-3C6CFE434189}" srcId="{931DA8E8-84B4-4A17-926E-A87588E89BB2}" destId="{3784F042-F560-4BA9-9F4E-FA95E76CFA57}" srcOrd="0" destOrd="0" parTransId="{B051216B-A440-4E6B-B08F-CD41962BDC0F}" sibTransId="{0D60A4DA-F02A-4D26-AD21-A58720A1AF2D}"/>
    <dgm:cxn modelId="{4C4BB401-6471-466E-A681-2EA6F6E841E7}" srcId="{931DA8E8-84B4-4A17-926E-A87588E89BB2}" destId="{16082D6F-C9E2-4EBA-BF10-4379E99EDF25}" srcOrd="1" destOrd="0" parTransId="{403A4AAF-3AEB-49BC-8719-B897EB92E0E1}" sibTransId="{052E860E-36A2-41F4-B7DF-21F2297E27C2}"/>
    <dgm:cxn modelId="{EC83CB32-10AA-42B9-8881-12154D06B8F9}" type="presOf" srcId="{3784F042-F560-4BA9-9F4E-FA95E76CFA57}" destId="{83D2005C-FD34-43F4-86E5-FB797C480932}" srcOrd="0" destOrd="0" presId="urn:microsoft.com/office/officeart/2005/8/layout/arrow4"/>
    <dgm:cxn modelId="{543C0C7B-5C57-4C78-B1DB-8831CD02C396}" type="presOf" srcId="{16082D6F-C9E2-4EBA-BF10-4379E99EDF25}" destId="{93ACD0F1-1A2F-4E4A-8FFF-02E7F19659CE}" srcOrd="0" destOrd="0" presId="urn:microsoft.com/office/officeart/2005/8/layout/arrow4"/>
    <dgm:cxn modelId="{2DD32624-5A69-418C-8D20-3AF3BFD191B1}" type="presOf" srcId="{931DA8E8-84B4-4A17-926E-A87588E89BB2}" destId="{1494F72E-826A-4A33-A5E0-A8142D5D5CEC}" srcOrd="0" destOrd="0" presId="urn:microsoft.com/office/officeart/2005/8/layout/arrow4"/>
    <dgm:cxn modelId="{E2369BA8-37ED-481E-8E32-EBDF6FDDF0CD}" type="presParOf" srcId="{1494F72E-826A-4A33-A5E0-A8142D5D5CEC}" destId="{7A93B4F8-6F86-4206-A155-363CBAEB179D}" srcOrd="0" destOrd="0" presId="urn:microsoft.com/office/officeart/2005/8/layout/arrow4"/>
    <dgm:cxn modelId="{CC9FFCF7-7C14-4F8E-9398-FB8902F27D23}" type="presParOf" srcId="{1494F72E-826A-4A33-A5E0-A8142D5D5CEC}" destId="{83D2005C-FD34-43F4-86E5-FB797C480932}" srcOrd="1" destOrd="0" presId="urn:microsoft.com/office/officeart/2005/8/layout/arrow4"/>
    <dgm:cxn modelId="{49FD4C76-46BF-4FA4-B143-10FFDE7195E7}" type="presParOf" srcId="{1494F72E-826A-4A33-A5E0-A8142D5D5CEC}" destId="{D77BF869-B559-4A54-AF75-95BC4A792493}" srcOrd="2" destOrd="0" presId="urn:microsoft.com/office/officeart/2005/8/layout/arrow4"/>
    <dgm:cxn modelId="{8DA0E7F7-E9E1-4E3D-A14F-7BECA8150080}" type="presParOf" srcId="{1494F72E-826A-4A33-A5E0-A8142D5D5CEC}" destId="{93ACD0F1-1A2F-4E4A-8FFF-02E7F19659CE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2EE15E-42A1-4797-8E01-56C36233FA6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9A06A831-02EF-4068-A58A-FBB52F0BB83F}">
      <dgm:prSet phldrT="[Texto]" custT="1"/>
      <dgm:spPr/>
      <dgm:t>
        <a:bodyPr/>
        <a:lstStyle/>
        <a:p>
          <a:r>
            <a:rPr lang="pt-PT" sz="2200" dirty="0" smtClean="0">
              <a:latin typeface="Arial Black" panose="020B0A04020102020204" pitchFamily="34" charset="0"/>
            </a:rPr>
            <a:t>CONCILIAR TRABALHO - PARENTALIDADE</a:t>
          </a:r>
          <a:endParaRPr lang="pt-PT" sz="2200" dirty="0">
            <a:latin typeface="Arial Black" panose="020B0A04020102020204" pitchFamily="34" charset="0"/>
          </a:endParaRPr>
        </a:p>
      </dgm:t>
    </dgm:pt>
    <dgm:pt modelId="{4C008575-5CF0-4D06-9306-0DDED7AC128A}" type="parTrans" cxnId="{13748FAF-EAA7-4A9A-8BE3-3ADA4F0B1631}">
      <dgm:prSet/>
      <dgm:spPr/>
      <dgm:t>
        <a:bodyPr/>
        <a:lstStyle/>
        <a:p>
          <a:endParaRPr lang="pt-PT"/>
        </a:p>
      </dgm:t>
    </dgm:pt>
    <dgm:pt modelId="{3E88D868-D9F9-4D06-8E8D-B47E285D2EA9}" type="sibTrans" cxnId="{13748FAF-EAA7-4A9A-8BE3-3ADA4F0B1631}">
      <dgm:prSet/>
      <dgm:spPr/>
      <dgm:t>
        <a:bodyPr/>
        <a:lstStyle/>
        <a:p>
          <a:endParaRPr lang="pt-PT"/>
        </a:p>
      </dgm:t>
    </dgm:pt>
    <dgm:pt modelId="{55F8974B-89AF-4E1F-B611-958CACC93AFC}">
      <dgm:prSet phldrT="[Texto]" custT="1"/>
      <dgm:spPr>
        <a:solidFill>
          <a:srgbClr val="00FFCC"/>
        </a:solidFill>
      </dgm:spPr>
      <dgm:t>
        <a:bodyPr/>
        <a:lstStyle/>
        <a:p>
          <a:r>
            <a:rPr lang="pt-PT" sz="2200" dirty="0" smtClean="0">
              <a:latin typeface="Arial Black" panose="020B0A04020102020204" pitchFamily="34" charset="0"/>
            </a:rPr>
            <a:t>SOLUÇÕES SOCIOEDUCATIVAS E DE GUARDA DAS CRIANÇAS</a:t>
          </a:r>
          <a:endParaRPr lang="pt-PT" sz="2200" dirty="0">
            <a:latin typeface="Arial Black" panose="020B0A04020102020204" pitchFamily="34" charset="0"/>
          </a:endParaRPr>
        </a:p>
      </dgm:t>
    </dgm:pt>
    <dgm:pt modelId="{266D44B1-BF8D-4F05-B9C9-C5EC34C0629F}" type="parTrans" cxnId="{8AAD2F92-AD23-445C-8AA4-3CD6E63ECFA2}">
      <dgm:prSet/>
      <dgm:spPr/>
      <dgm:t>
        <a:bodyPr/>
        <a:lstStyle/>
        <a:p>
          <a:endParaRPr lang="pt-PT"/>
        </a:p>
      </dgm:t>
    </dgm:pt>
    <dgm:pt modelId="{89F30C21-01DE-4233-BF8B-622608CA944A}" type="sibTrans" cxnId="{8AAD2F92-AD23-445C-8AA4-3CD6E63ECFA2}">
      <dgm:prSet/>
      <dgm:spPr/>
      <dgm:t>
        <a:bodyPr/>
        <a:lstStyle/>
        <a:p>
          <a:endParaRPr lang="pt-PT"/>
        </a:p>
      </dgm:t>
    </dgm:pt>
    <dgm:pt modelId="{C8D67388-3D3C-464E-B986-FDC7B48E0DE3}">
      <dgm:prSet custT="1"/>
      <dgm:spPr>
        <a:solidFill>
          <a:srgbClr val="CC04CC"/>
        </a:solidFill>
      </dgm:spPr>
      <dgm:t>
        <a:bodyPr/>
        <a:lstStyle/>
        <a:p>
          <a:pPr algn="ctr"/>
          <a:r>
            <a:rPr lang="pt-PT" sz="2200" dirty="0" smtClean="0">
              <a:latin typeface="Arial Black" panose="020B0A04020102020204" pitchFamily="34" charset="0"/>
            </a:rPr>
            <a:t>CORRESPONDER ÀS EXIGÊNCIAS E COMPLEXIDADES DO ENVOLVIMENTO PARENTAL</a:t>
          </a:r>
          <a:endParaRPr lang="pt-PT" sz="2200" dirty="0">
            <a:latin typeface="Arial Black" panose="020B0A04020102020204" pitchFamily="34" charset="0"/>
          </a:endParaRPr>
        </a:p>
      </dgm:t>
    </dgm:pt>
    <dgm:pt modelId="{DC9C570A-6FEA-47C8-B4D0-BEF469618713}" type="parTrans" cxnId="{BB721FC1-794B-41DA-AB3C-D4DE217D540F}">
      <dgm:prSet/>
      <dgm:spPr/>
      <dgm:t>
        <a:bodyPr/>
        <a:lstStyle/>
        <a:p>
          <a:endParaRPr lang="pt-PT"/>
        </a:p>
      </dgm:t>
    </dgm:pt>
    <dgm:pt modelId="{9FB720A9-6326-48C1-87DC-A73E2DCB6071}" type="sibTrans" cxnId="{BB721FC1-794B-41DA-AB3C-D4DE217D540F}">
      <dgm:prSet/>
      <dgm:spPr/>
      <dgm:t>
        <a:bodyPr/>
        <a:lstStyle/>
        <a:p>
          <a:endParaRPr lang="pt-PT"/>
        </a:p>
      </dgm:t>
    </dgm:pt>
    <dgm:pt modelId="{5A5E7A2E-69E8-49EC-9704-42C465D16C5F}" type="pres">
      <dgm:prSet presAssocID="{4C2EE15E-42A1-4797-8E01-56C36233FA6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F601FB57-7615-4686-A9FD-5366831818A0}" type="pres">
      <dgm:prSet presAssocID="{C8D67388-3D3C-464E-B986-FDC7B48E0DE3}" presName="parentLin" presStyleCnt="0"/>
      <dgm:spPr/>
    </dgm:pt>
    <dgm:pt modelId="{7CD2506F-CDA1-4E7F-A05F-162993BBF1A3}" type="pres">
      <dgm:prSet presAssocID="{C8D67388-3D3C-464E-B986-FDC7B48E0DE3}" presName="parentLeftMargin" presStyleLbl="node1" presStyleIdx="0" presStyleCnt="3"/>
      <dgm:spPr/>
      <dgm:t>
        <a:bodyPr/>
        <a:lstStyle/>
        <a:p>
          <a:endParaRPr lang="pt-PT"/>
        </a:p>
      </dgm:t>
    </dgm:pt>
    <dgm:pt modelId="{5681A7D7-E22E-4055-B394-E06911336269}" type="pres">
      <dgm:prSet presAssocID="{C8D67388-3D3C-464E-B986-FDC7B48E0DE3}" presName="parentText" presStyleLbl="node1" presStyleIdx="0" presStyleCnt="3" custScaleX="120428" custScaleY="344292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835F5E4-0446-4874-BC60-AE866242D88E}" type="pres">
      <dgm:prSet presAssocID="{C8D67388-3D3C-464E-B986-FDC7B48E0DE3}" presName="negativeSpace" presStyleCnt="0"/>
      <dgm:spPr/>
    </dgm:pt>
    <dgm:pt modelId="{9EDEB852-E8E5-44D4-A5F8-638A8E2DF475}" type="pres">
      <dgm:prSet presAssocID="{C8D67388-3D3C-464E-B986-FDC7B48E0DE3}" presName="childText" presStyleLbl="conFgAcc1" presStyleIdx="0" presStyleCnt="3">
        <dgm:presLayoutVars>
          <dgm:bulletEnabled val="1"/>
        </dgm:presLayoutVars>
      </dgm:prSet>
      <dgm:spPr/>
    </dgm:pt>
    <dgm:pt modelId="{90450F3D-C2A3-4E82-B5C8-ACD109BA1928}" type="pres">
      <dgm:prSet presAssocID="{9FB720A9-6326-48C1-87DC-A73E2DCB6071}" presName="spaceBetweenRectangles" presStyleCnt="0"/>
      <dgm:spPr/>
    </dgm:pt>
    <dgm:pt modelId="{9C89F644-3B8B-4F65-9F3D-B2CE8A9382BD}" type="pres">
      <dgm:prSet presAssocID="{9A06A831-02EF-4068-A58A-FBB52F0BB83F}" presName="parentLin" presStyleCnt="0"/>
      <dgm:spPr/>
    </dgm:pt>
    <dgm:pt modelId="{7C18E7CE-202D-40A6-ADB1-A4E23E9F0167}" type="pres">
      <dgm:prSet presAssocID="{9A06A831-02EF-4068-A58A-FBB52F0BB83F}" presName="parentLeftMargin" presStyleLbl="node1" presStyleIdx="0" presStyleCnt="3"/>
      <dgm:spPr/>
      <dgm:t>
        <a:bodyPr/>
        <a:lstStyle/>
        <a:p>
          <a:endParaRPr lang="pt-PT"/>
        </a:p>
      </dgm:t>
    </dgm:pt>
    <dgm:pt modelId="{2552454A-22D7-4F6D-8C45-3E9AE18D942D}" type="pres">
      <dgm:prSet presAssocID="{9A06A831-02EF-4068-A58A-FBB52F0BB83F}" presName="parentText" presStyleLbl="node1" presStyleIdx="1" presStyleCnt="3" custScaleX="131238" custScaleY="297825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997340B-F7A7-4766-B55C-3C6E2D7A3699}" type="pres">
      <dgm:prSet presAssocID="{9A06A831-02EF-4068-A58A-FBB52F0BB83F}" presName="negativeSpace" presStyleCnt="0"/>
      <dgm:spPr/>
    </dgm:pt>
    <dgm:pt modelId="{E017C0EE-755F-47FD-ACAF-5BCF29F5CC93}" type="pres">
      <dgm:prSet presAssocID="{9A06A831-02EF-4068-A58A-FBB52F0BB83F}" presName="childText" presStyleLbl="conFgAcc1" presStyleIdx="1" presStyleCnt="3">
        <dgm:presLayoutVars>
          <dgm:bulletEnabled val="1"/>
        </dgm:presLayoutVars>
      </dgm:prSet>
      <dgm:spPr/>
    </dgm:pt>
    <dgm:pt modelId="{A04351D5-38ED-4500-9811-5E9A3C9879EC}" type="pres">
      <dgm:prSet presAssocID="{3E88D868-D9F9-4D06-8E8D-B47E285D2EA9}" presName="spaceBetweenRectangles" presStyleCnt="0"/>
      <dgm:spPr/>
    </dgm:pt>
    <dgm:pt modelId="{4C0AC73C-1023-4A45-9834-85751CC50A0B}" type="pres">
      <dgm:prSet presAssocID="{55F8974B-89AF-4E1F-B611-958CACC93AFC}" presName="parentLin" presStyleCnt="0"/>
      <dgm:spPr/>
    </dgm:pt>
    <dgm:pt modelId="{294B028F-815A-4F8E-A08F-F2C9FF783529}" type="pres">
      <dgm:prSet presAssocID="{55F8974B-89AF-4E1F-B611-958CACC93AFC}" presName="parentLeftMargin" presStyleLbl="node1" presStyleIdx="1" presStyleCnt="3"/>
      <dgm:spPr/>
      <dgm:t>
        <a:bodyPr/>
        <a:lstStyle/>
        <a:p>
          <a:endParaRPr lang="pt-PT"/>
        </a:p>
      </dgm:t>
    </dgm:pt>
    <dgm:pt modelId="{1E2A1304-5895-48DD-B228-B19BB449A462}" type="pres">
      <dgm:prSet presAssocID="{55F8974B-89AF-4E1F-B611-958CACC93AFC}" presName="parentText" presStyleLbl="node1" presStyleIdx="2" presStyleCnt="3" custScaleX="132371" custScaleY="290742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2CBEC43-4588-4305-87B5-434C83D23832}" type="pres">
      <dgm:prSet presAssocID="{55F8974B-89AF-4E1F-B611-958CACC93AFC}" presName="negativeSpace" presStyleCnt="0"/>
      <dgm:spPr/>
    </dgm:pt>
    <dgm:pt modelId="{F2EEBEF0-DC69-4F2F-8CD5-FC964B7EADCD}" type="pres">
      <dgm:prSet presAssocID="{55F8974B-89AF-4E1F-B611-958CACC93AF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A7EF589-77D5-480D-B6A8-589EF0AAD3C2}" type="presOf" srcId="{9A06A831-02EF-4068-A58A-FBB52F0BB83F}" destId="{7C18E7CE-202D-40A6-ADB1-A4E23E9F0167}" srcOrd="0" destOrd="0" presId="urn:microsoft.com/office/officeart/2005/8/layout/list1"/>
    <dgm:cxn modelId="{35F6C60E-2BD5-4D14-B38F-A767A6E9AFF6}" type="presOf" srcId="{55F8974B-89AF-4E1F-B611-958CACC93AFC}" destId="{294B028F-815A-4F8E-A08F-F2C9FF783529}" srcOrd="0" destOrd="0" presId="urn:microsoft.com/office/officeart/2005/8/layout/list1"/>
    <dgm:cxn modelId="{7336D847-8817-440A-8C22-E86BEA48A144}" type="presOf" srcId="{C8D67388-3D3C-464E-B986-FDC7B48E0DE3}" destId="{5681A7D7-E22E-4055-B394-E06911336269}" srcOrd="1" destOrd="0" presId="urn:microsoft.com/office/officeart/2005/8/layout/list1"/>
    <dgm:cxn modelId="{8AAD2F92-AD23-445C-8AA4-3CD6E63ECFA2}" srcId="{4C2EE15E-42A1-4797-8E01-56C36233FA64}" destId="{55F8974B-89AF-4E1F-B611-958CACC93AFC}" srcOrd="2" destOrd="0" parTransId="{266D44B1-BF8D-4F05-B9C9-C5EC34C0629F}" sibTransId="{89F30C21-01DE-4233-BF8B-622608CA944A}"/>
    <dgm:cxn modelId="{13748FAF-EAA7-4A9A-8BE3-3ADA4F0B1631}" srcId="{4C2EE15E-42A1-4797-8E01-56C36233FA64}" destId="{9A06A831-02EF-4068-A58A-FBB52F0BB83F}" srcOrd="1" destOrd="0" parTransId="{4C008575-5CF0-4D06-9306-0DDED7AC128A}" sibTransId="{3E88D868-D9F9-4D06-8E8D-B47E285D2EA9}"/>
    <dgm:cxn modelId="{068AA4F2-B551-4324-9BD3-E14E237EC982}" type="presOf" srcId="{C8D67388-3D3C-464E-B986-FDC7B48E0DE3}" destId="{7CD2506F-CDA1-4E7F-A05F-162993BBF1A3}" srcOrd="0" destOrd="0" presId="urn:microsoft.com/office/officeart/2005/8/layout/list1"/>
    <dgm:cxn modelId="{C4C7F80A-48AA-4294-A42E-11EA663C93F9}" type="presOf" srcId="{9A06A831-02EF-4068-A58A-FBB52F0BB83F}" destId="{2552454A-22D7-4F6D-8C45-3E9AE18D942D}" srcOrd="1" destOrd="0" presId="urn:microsoft.com/office/officeart/2005/8/layout/list1"/>
    <dgm:cxn modelId="{E81B27B5-DCAC-4EB2-B16A-1406BC467744}" type="presOf" srcId="{4C2EE15E-42A1-4797-8E01-56C36233FA64}" destId="{5A5E7A2E-69E8-49EC-9704-42C465D16C5F}" srcOrd="0" destOrd="0" presId="urn:microsoft.com/office/officeart/2005/8/layout/list1"/>
    <dgm:cxn modelId="{9C8FE3B0-1FF7-4CCF-ABD9-C1839903E5EC}" type="presOf" srcId="{55F8974B-89AF-4E1F-B611-958CACC93AFC}" destId="{1E2A1304-5895-48DD-B228-B19BB449A462}" srcOrd="1" destOrd="0" presId="urn:microsoft.com/office/officeart/2005/8/layout/list1"/>
    <dgm:cxn modelId="{BB721FC1-794B-41DA-AB3C-D4DE217D540F}" srcId="{4C2EE15E-42A1-4797-8E01-56C36233FA64}" destId="{C8D67388-3D3C-464E-B986-FDC7B48E0DE3}" srcOrd="0" destOrd="0" parTransId="{DC9C570A-6FEA-47C8-B4D0-BEF469618713}" sibTransId="{9FB720A9-6326-48C1-87DC-A73E2DCB6071}"/>
    <dgm:cxn modelId="{FD509749-E1C3-45C4-B75E-7FA981DE94CF}" type="presParOf" srcId="{5A5E7A2E-69E8-49EC-9704-42C465D16C5F}" destId="{F601FB57-7615-4686-A9FD-5366831818A0}" srcOrd="0" destOrd="0" presId="urn:microsoft.com/office/officeart/2005/8/layout/list1"/>
    <dgm:cxn modelId="{67A1D605-905A-4973-BD36-B9275D610490}" type="presParOf" srcId="{F601FB57-7615-4686-A9FD-5366831818A0}" destId="{7CD2506F-CDA1-4E7F-A05F-162993BBF1A3}" srcOrd="0" destOrd="0" presId="urn:microsoft.com/office/officeart/2005/8/layout/list1"/>
    <dgm:cxn modelId="{32970163-998F-4276-B68B-4C8ADE8008A0}" type="presParOf" srcId="{F601FB57-7615-4686-A9FD-5366831818A0}" destId="{5681A7D7-E22E-4055-B394-E06911336269}" srcOrd="1" destOrd="0" presId="urn:microsoft.com/office/officeart/2005/8/layout/list1"/>
    <dgm:cxn modelId="{5529A2D2-FF44-47DE-8A97-BBE8889DC19E}" type="presParOf" srcId="{5A5E7A2E-69E8-49EC-9704-42C465D16C5F}" destId="{9835F5E4-0446-4874-BC60-AE866242D88E}" srcOrd="1" destOrd="0" presId="urn:microsoft.com/office/officeart/2005/8/layout/list1"/>
    <dgm:cxn modelId="{E4C90052-D2B4-4FED-A773-893B05737382}" type="presParOf" srcId="{5A5E7A2E-69E8-49EC-9704-42C465D16C5F}" destId="{9EDEB852-E8E5-44D4-A5F8-638A8E2DF475}" srcOrd="2" destOrd="0" presId="urn:microsoft.com/office/officeart/2005/8/layout/list1"/>
    <dgm:cxn modelId="{D8B9D84F-79CA-43C1-BA3A-3ABD4FFA4BB5}" type="presParOf" srcId="{5A5E7A2E-69E8-49EC-9704-42C465D16C5F}" destId="{90450F3D-C2A3-4E82-B5C8-ACD109BA1928}" srcOrd="3" destOrd="0" presId="urn:microsoft.com/office/officeart/2005/8/layout/list1"/>
    <dgm:cxn modelId="{A944010C-B603-4669-A696-FF2D8420D8C0}" type="presParOf" srcId="{5A5E7A2E-69E8-49EC-9704-42C465D16C5F}" destId="{9C89F644-3B8B-4F65-9F3D-B2CE8A9382BD}" srcOrd="4" destOrd="0" presId="urn:microsoft.com/office/officeart/2005/8/layout/list1"/>
    <dgm:cxn modelId="{12540BBC-5499-4A45-8BD3-6895B23AC5C2}" type="presParOf" srcId="{9C89F644-3B8B-4F65-9F3D-B2CE8A9382BD}" destId="{7C18E7CE-202D-40A6-ADB1-A4E23E9F0167}" srcOrd="0" destOrd="0" presId="urn:microsoft.com/office/officeart/2005/8/layout/list1"/>
    <dgm:cxn modelId="{85DF5D98-47E8-42BF-86AA-7D6F8615A968}" type="presParOf" srcId="{9C89F644-3B8B-4F65-9F3D-B2CE8A9382BD}" destId="{2552454A-22D7-4F6D-8C45-3E9AE18D942D}" srcOrd="1" destOrd="0" presId="urn:microsoft.com/office/officeart/2005/8/layout/list1"/>
    <dgm:cxn modelId="{56BE1A30-28D3-40BF-9274-0337CB477202}" type="presParOf" srcId="{5A5E7A2E-69E8-49EC-9704-42C465D16C5F}" destId="{2997340B-F7A7-4766-B55C-3C6E2D7A3699}" srcOrd="5" destOrd="0" presId="urn:microsoft.com/office/officeart/2005/8/layout/list1"/>
    <dgm:cxn modelId="{039CEF81-B3CF-4859-B018-9CA0C191A05C}" type="presParOf" srcId="{5A5E7A2E-69E8-49EC-9704-42C465D16C5F}" destId="{E017C0EE-755F-47FD-ACAF-5BCF29F5CC93}" srcOrd="6" destOrd="0" presId="urn:microsoft.com/office/officeart/2005/8/layout/list1"/>
    <dgm:cxn modelId="{47055AE1-FE2A-4465-B41E-C2B9CC2CB6CD}" type="presParOf" srcId="{5A5E7A2E-69E8-49EC-9704-42C465D16C5F}" destId="{A04351D5-38ED-4500-9811-5E9A3C9879EC}" srcOrd="7" destOrd="0" presId="urn:microsoft.com/office/officeart/2005/8/layout/list1"/>
    <dgm:cxn modelId="{832388CF-A16C-475A-9E7B-D8BDFA8FC771}" type="presParOf" srcId="{5A5E7A2E-69E8-49EC-9704-42C465D16C5F}" destId="{4C0AC73C-1023-4A45-9834-85751CC50A0B}" srcOrd="8" destOrd="0" presId="urn:microsoft.com/office/officeart/2005/8/layout/list1"/>
    <dgm:cxn modelId="{8115094A-3781-44E3-A433-DF6F6E79DBB2}" type="presParOf" srcId="{4C0AC73C-1023-4A45-9834-85751CC50A0B}" destId="{294B028F-815A-4F8E-A08F-F2C9FF783529}" srcOrd="0" destOrd="0" presId="urn:microsoft.com/office/officeart/2005/8/layout/list1"/>
    <dgm:cxn modelId="{02F0D0E2-DD07-44A3-A87A-B0EF7F6754CB}" type="presParOf" srcId="{4C0AC73C-1023-4A45-9834-85751CC50A0B}" destId="{1E2A1304-5895-48DD-B228-B19BB449A462}" srcOrd="1" destOrd="0" presId="urn:microsoft.com/office/officeart/2005/8/layout/list1"/>
    <dgm:cxn modelId="{CF2967BF-AC39-4082-A885-873B985D53AD}" type="presParOf" srcId="{5A5E7A2E-69E8-49EC-9704-42C465D16C5F}" destId="{62CBEC43-4588-4305-87B5-434C83D23832}" srcOrd="9" destOrd="0" presId="urn:microsoft.com/office/officeart/2005/8/layout/list1"/>
    <dgm:cxn modelId="{3AAFB307-A797-4690-8D19-84543F248BE0}" type="presParOf" srcId="{5A5E7A2E-69E8-49EC-9704-42C465D16C5F}" destId="{F2EEBEF0-DC69-4F2F-8CD5-FC964B7EADC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93B4F8-6F86-4206-A155-363CBAEB179D}">
      <dsp:nvSpPr>
        <dsp:cNvPr id="0" name=""/>
        <dsp:cNvSpPr/>
      </dsp:nvSpPr>
      <dsp:spPr>
        <a:xfrm>
          <a:off x="3352" y="0"/>
          <a:ext cx="2011680" cy="1950720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D2005C-FD34-43F4-86E5-FB797C480932}">
      <dsp:nvSpPr>
        <dsp:cNvPr id="0" name=""/>
        <dsp:cNvSpPr/>
      </dsp:nvSpPr>
      <dsp:spPr>
        <a:xfrm>
          <a:off x="2075383" y="304800"/>
          <a:ext cx="3413760" cy="1341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0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 smtClean="0">
              <a:solidFill>
                <a:prstClr val="black"/>
              </a:solidFill>
            </a:rPr>
            <a:t>PARENTALIDADE TORNA-SE MAIS COMPLEXA E EXIGENTE</a:t>
          </a:r>
          <a:endParaRPr lang="pt-PT" sz="2400" kern="1200" dirty="0"/>
        </a:p>
      </dsp:txBody>
      <dsp:txXfrm>
        <a:off x="2075383" y="304800"/>
        <a:ext cx="3413760" cy="1341119"/>
      </dsp:txXfrm>
    </dsp:sp>
    <dsp:sp modelId="{D77BF869-B559-4A54-AF75-95BC4A792493}">
      <dsp:nvSpPr>
        <dsp:cNvPr id="0" name=""/>
        <dsp:cNvSpPr/>
      </dsp:nvSpPr>
      <dsp:spPr>
        <a:xfrm>
          <a:off x="606856" y="2113280"/>
          <a:ext cx="2011680" cy="1950720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ACD0F1-1A2F-4E4A-8FFF-02E7F19659CE}">
      <dsp:nvSpPr>
        <dsp:cNvPr id="0" name=""/>
        <dsp:cNvSpPr/>
      </dsp:nvSpPr>
      <dsp:spPr>
        <a:xfrm>
          <a:off x="2678887" y="2113280"/>
          <a:ext cx="3413760" cy="1950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0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 smtClean="0">
              <a:solidFill>
                <a:prstClr val="black"/>
              </a:solidFill>
            </a:rPr>
            <a:t>APOIOS E DISPONIBILIDADE DIMINUEM</a:t>
          </a:r>
          <a:endParaRPr lang="pt-PT" sz="2400" kern="1200" dirty="0"/>
        </a:p>
      </dsp:txBody>
      <dsp:txXfrm>
        <a:off x="2678887" y="2113280"/>
        <a:ext cx="3413760" cy="19507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DEB852-E8E5-44D4-A5F8-638A8E2DF475}">
      <dsp:nvSpPr>
        <dsp:cNvPr id="0" name=""/>
        <dsp:cNvSpPr/>
      </dsp:nvSpPr>
      <dsp:spPr>
        <a:xfrm>
          <a:off x="0" y="1169500"/>
          <a:ext cx="85344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81A7D7-E22E-4055-B394-E06911336269}">
      <dsp:nvSpPr>
        <dsp:cNvPr id="0" name=""/>
        <dsp:cNvSpPr/>
      </dsp:nvSpPr>
      <dsp:spPr>
        <a:xfrm>
          <a:off x="426303" y="127000"/>
          <a:ext cx="7187439" cy="1219619"/>
        </a:xfrm>
        <a:prstGeom prst="roundRect">
          <a:avLst/>
        </a:prstGeom>
        <a:solidFill>
          <a:srgbClr val="CC04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>
              <a:latin typeface="Arial Black" panose="020B0A04020102020204" pitchFamily="34" charset="0"/>
            </a:rPr>
            <a:t>CORRESPONDER ÀS EXIGÊNCIAS E COMPLEXIDADES DO ENVOLVIMENTO PARENTAL</a:t>
          </a:r>
          <a:endParaRPr lang="pt-PT" sz="2200" kern="1200" dirty="0">
            <a:latin typeface="Arial Black" panose="020B0A04020102020204" pitchFamily="34" charset="0"/>
          </a:endParaRPr>
        </a:p>
      </dsp:txBody>
      <dsp:txXfrm>
        <a:off x="485840" y="186537"/>
        <a:ext cx="7068365" cy="1100545"/>
      </dsp:txXfrm>
    </dsp:sp>
    <dsp:sp modelId="{E017C0EE-755F-47FD-ACAF-5BCF29F5CC93}">
      <dsp:nvSpPr>
        <dsp:cNvPr id="0" name=""/>
        <dsp:cNvSpPr/>
      </dsp:nvSpPr>
      <dsp:spPr>
        <a:xfrm>
          <a:off x="0" y="2414595"/>
          <a:ext cx="85344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52454A-22D7-4F6D-8C45-3E9AE18D942D}">
      <dsp:nvSpPr>
        <dsp:cNvPr id="0" name=""/>
        <dsp:cNvSpPr/>
      </dsp:nvSpPr>
      <dsp:spPr>
        <a:xfrm>
          <a:off x="426303" y="1536700"/>
          <a:ext cx="7832606" cy="10550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>
              <a:latin typeface="Arial Black" panose="020B0A04020102020204" pitchFamily="34" charset="0"/>
            </a:rPr>
            <a:t>CONCILIAR TRABALHO - PARENTALIDADE</a:t>
          </a:r>
          <a:endParaRPr lang="pt-PT" sz="2200" kern="1200" dirty="0">
            <a:latin typeface="Arial Black" panose="020B0A04020102020204" pitchFamily="34" charset="0"/>
          </a:endParaRPr>
        </a:p>
      </dsp:txBody>
      <dsp:txXfrm>
        <a:off x="477805" y="1588202"/>
        <a:ext cx="7729602" cy="952011"/>
      </dsp:txXfrm>
    </dsp:sp>
    <dsp:sp modelId="{F2EEBEF0-DC69-4F2F-8CD5-FC964B7EADCD}">
      <dsp:nvSpPr>
        <dsp:cNvPr id="0" name=""/>
        <dsp:cNvSpPr/>
      </dsp:nvSpPr>
      <dsp:spPr>
        <a:xfrm>
          <a:off x="0" y="3634599"/>
          <a:ext cx="85344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2A1304-5895-48DD-B228-B19BB449A462}">
      <dsp:nvSpPr>
        <dsp:cNvPr id="0" name=""/>
        <dsp:cNvSpPr/>
      </dsp:nvSpPr>
      <dsp:spPr>
        <a:xfrm>
          <a:off x="426303" y="2781795"/>
          <a:ext cx="7900226" cy="1029924"/>
        </a:xfrm>
        <a:prstGeom prst="roundRect">
          <a:avLst/>
        </a:prstGeom>
        <a:solidFill>
          <a:srgbClr val="00FF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806" tIns="0" rIns="225806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>
              <a:latin typeface="Arial Black" panose="020B0A04020102020204" pitchFamily="34" charset="0"/>
            </a:rPr>
            <a:t>SOLUÇÕES SOCIOEDUCATIVAS E DE GUARDA DAS CRIANÇAS</a:t>
          </a:r>
          <a:endParaRPr lang="pt-PT" sz="2200" kern="1200" dirty="0">
            <a:latin typeface="Arial Black" panose="020B0A04020102020204" pitchFamily="34" charset="0"/>
          </a:endParaRPr>
        </a:p>
      </dsp:txBody>
      <dsp:txXfrm>
        <a:off x="476580" y="2832072"/>
        <a:ext cx="7799672" cy="929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D3A135-A600-45DF-B97F-2C940111165F}" type="datetimeFigureOut">
              <a:rPr lang="pt-PT" smtClean="0"/>
              <a:t>30-04-2015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8BC3E-D4A5-423B-BE81-53151D85E17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834132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2DB11-E2A4-4250-B227-EAD59982E2D4}" type="datetimeFigureOut">
              <a:rPr lang="pt-PT" smtClean="0"/>
              <a:pPr/>
              <a:t>30-04-2015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A4307-F677-4681-BDEE-D577E67F9BC6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1223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4459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 do subtítulo do modelo global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D2C52-3CA3-4908-B5AB-A2A53281C44F}" type="datetime1">
              <a:rPr lang="en-US" smtClean="0"/>
              <a:pPr/>
              <a:t>4/30/2015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3B49C-5540-4297-9707-CF1B3BCB4A08}" type="datetime1">
              <a:rPr lang="en-US" smtClean="0"/>
              <a:pPr/>
              <a:t>4/30/2015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92860-7B88-40D8-A795-8F176580C816}" type="datetime1">
              <a:rPr lang="en-US" smtClean="0"/>
              <a:pPr/>
              <a:t>4/30/2015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 do subtítulo do modelo global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791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94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752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21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0995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2483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07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327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D033D-56E9-4BCF-9BEE-6E0D0DB37DEE}" type="datetime1">
              <a:rPr lang="en-US" smtClean="0"/>
              <a:pPr/>
              <a:t>4/30/2015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4249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5292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E61B-3AB3-490F-90D4-269C8A444A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027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 do subtítulo do modelo global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D2C52-3CA3-4908-B5AB-A2A53281C44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9831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D033D-56E9-4BCF-9BEE-6E0D0DB37DE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9779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E9C05-CA86-496F-9FE9-FAB788FFD3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4057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A43E-6541-4177-83C4-626BACA436B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1588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3B0DD-98CB-4778-B451-BBC04D8D378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1825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EE71-0532-4C2D-8DB0-B4E63BDC363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8901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A50A-83CF-4F3B-9587-9BFC5C26212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883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E9C05-CA86-496F-9FE9-FAB788FFD33F}" type="datetime1">
              <a:rPr lang="en-US" smtClean="0"/>
              <a:pPr/>
              <a:t>4/30/2015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DF1F-A105-46D9-B9FA-7C2243C86A9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6495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5092-5991-47B6-9B8B-3C8F2E3F102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6835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3B49C-5540-4297-9707-CF1B3BCB4A0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3573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92860-7B88-40D8-A795-8F176580C81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6560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314A-E3BD-463F-BF50-7F744C57C1B5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3004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AD947-A24C-47ED-BDCE-794C76056658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394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645D-A127-40EC-B362-65604AAF20D2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305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F64CC-E0D9-48A2-807B-176A0A494346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9310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978B9-824A-4703-8C3C-D151164B81B2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0618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1B4E2-A0A7-4F7E-BF7A-8E20184AB086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754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A43E-6541-4177-83C4-626BACA436BA}" type="datetime1">
              <a:rPr lang="en-US" smtClean="0"/>
              <a:pPr/>
              <a:t>4/30/2015</a:t>
            </a:fld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4E36-D69A-41FE-BFD4-70233D5D1143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4551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16D39-93B4-4E23-8782-7F355759726B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8160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67882-D6FA-4FC4-99F9-24389CE47621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8645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41EA-E5D1-4CA4-99FF-660DF584F444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1146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50E59-E979-48A6-8A84-8F44D6BF7FA7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611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 do subtítulo do modelo global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D2C52-3CA3-4908-B5AB-A2A53281C44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8183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D033D-56E9-4BCF-9BEE-6E0D0DB37DE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0530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E9C05-CA86-496F-9FE9-FAB788FFD3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2596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A43E-6541-4177-83C4-626BACA436B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2405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3B0DD-98CB-4778-B451-BBC04D8D378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477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3B0DD-98CB-4778-B451-BBC04D8D3788}" type="datetime1">
              <a:rPr lang="en-US" smtClean="0"/>
              <a:pPr/>
              <a:t>4/30/2015</a:t>
            </a:fld>
            <a:endParaRPr lang="en-US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EE71-0532-4C2D-8DB0-B4E63BDC363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2090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A50A-83CF-4F3B-9587-9BFC5C26212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4095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DF1F-A105-46D9-B9FA-7C2243C86A9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5937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5092-5991-47B6-9B8B-3C8F2E3F102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9102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3B49C-5540-4297-9707-CF1B3BCB4A0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0529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92860-7B88-40D8-A795-8F176580C81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65405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314A-E3BD-463F-BF50-7F744C57C1B5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4281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AD947-A24C-47ED-BDCE-794C76056658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7024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B645D-A127-40EC-B362-65604AAF20D2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876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F64CC-E0D9-48A2-807B-176A0A494346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17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EE71-0532-4C2D-8DB0-B4E63BDC3632}" type="datetime1">
              <a:rPr lang="en-US" smtClean="0"/>
              <a:pPr/>
              <a:t>4/30/2015</a:t>
            </a:fld>
            <a:endParaRPr lang="en-US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978B9-824A-4703-8C3C-D151164B81B2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3035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1B4E2-A0A7-4F7E-BF7A-8E20184AB086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058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84E36-D69A-41FE-BFD4-70233D5D1143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58361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16D39-93B4-4E23-8782-7F355759726B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6277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67882-D6FA-4FC4-99F9-24389CE47621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76084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E41EA-E5D1-4CA4-99FF-660DF584F444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2865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50E59-E979-48A6-8A84-8F44D6BF7FA7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89602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 do subtítulo do modelo global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2FEBE-DCF0-4CFD-BE87-B759A591347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4026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7CB87-6681-44A2-AC50-D010D6F33AB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8296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3B40-2CBD-4883-BE7A-2672146D5D7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81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A50A-83CF-4F3B-9587-9BFC5C262127}" type="datetime1">
              <a:rPr lang="en-US" smtClean="0"/>
              <a:pPr/>
              <a:t>4/30/2015</a:t>
            </a:fld>
            <a:endParaRPr lang="en-US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80F-3EC6-4182-9EFF-B27C3608A88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78195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B315-2C6B-4D5C-AB67-E3A5BD19F28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430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DBEFF-6EE3-4B6D-88AA-297B3E3E236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543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C4A93-98F8-4170-87E0-1253F47EF7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5565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782A7-F70B-4A0D-BC4C-9370FA8810C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79588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B8ED-B64D-4334-8111-031FC31EF5A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96075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077C-3CDF-4402-A4C0-E8B09912E73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57723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8B271-6486-4767-85C0-DBC897F44B4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310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DF1F-A105-46D9-B9FA-7C2243C86A99}" type="datetime1">
              <a:rPr lang="en-US" smtClean="0"/>
              <a:pPr/>
              <a:t>4/30/2015</a:t>
            </a:fld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5092-5991-47B6-9B8B-3C8F2E3F1021}" type="datetime1">
              <a:rPr lang="en-US" smtClean="0"/>
              <a:pPr/>
              <a:t>4/30/2015</a:t>
            </a:fld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333B3-12E9-4E50-96F9-AEE874C64F06}" type="datetime1">
              <a:rPr lang="en-US" smtClean="0"/>
              <a:pPr/>
              <a:t>4/30/2015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3E61B-3AB3-490F-90D4-269C8A444A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722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333B3-12E9-4E50-96F9-AEE874C64F0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380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227C2-F9A3-4B21-85E5-3806C2C02DEF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507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333B3-12E9-4E50-96F9-AEE874C64F0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961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227C2-F9A3-4B21-85E5-3806C2C02DEF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30-04-2015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3C81C-4B30-4820-898F-9929C8C8755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984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 do título do Modelo Global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92AD4-85B7-42D6-812B-A78B3CB7C52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Margarida Mesquita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998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ioaberto.uab.pt/bitstream/10400.2/2015/2/Tese%20de%20Doutoramento%20(Margarida%20Mesquita)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ioaberto.uab.pt/bitstream/10400.2/2015/2/Tese%20de%20Doutoramento%20(Margarida%20Mesquita)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ioaberto.uab.pt/bitstream/10400.2/2015/2/Tese%20de%20Doutoramento%20(Margarida%20Mesquita)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ioaberto.uab.pt/bitstream/10400.2/2015/2/Tese%20de%20Doutoramento%20(Margarida%20Mesquita)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ioaberto.uab.pt/bitstream/10400.2/2015/2/Tese%20de%20Doutoramento%20(Margarida%20Mesquita)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ioaberto.uab.pt/bitstream/10400.2/2015/2/Tese%20de%20Doutoramento%20(Margarida%20Mesquita)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ioaberto.uab.pt/bitstream/10400.2/2015/2/Tese%20de%20Doutoramento%20(Margarida%20Mesquita)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ioaberto.uab.pt/bitstream/10400.2/2015/2/Tese%20de%20Doutoramento%20(Margarida%20Mesquita)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5.xml"/><Relationship Id="rId4" Type="http://schemas.openxmlformats.org/officeDocument/2006/relationships/chart" Target="../charts/char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repositorioaberto.uab.pt/bitstream/10400.2/2015/2/Tese%20de%20Doutoramento%20(Margarida%20Mesquita).pdf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ioaberto.uab.pt/bitstream/10400.2/2015/2/Tese%20de%20Doutoramento%20(Margarida%20Mesquita)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ioaberto.uab.pt/bitstream/10400.2/2015/2/Tese%20de%20Doutoramento%20(Margarida%20Mesquita)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ioaberto.uab.pt/bitstream/10400.2/2015/2/Tese%20de%20Doutoramento%20(Margarida%20Mesquita)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ioaberto.uab.pt/bitstream/10400.2/2015/2/Tese%20de%20Doutoramento%20(Margarida%20Mesquita)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2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ioaberto.uab.pt/bitstream/10400.2/2015/2/Tese%20de%20Doutoramento%20(Margarida%20Mesquita)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4.xml"/><Relationship Id="rId5" Type="http://schemas.openxmlformats.org/officeDocument/2006/relationships/chart" Target="../charts/chart13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barometro.com.pt/archives/1028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6.xml"/><Relationship Id="rId6" Type="http://schemas.openxmlformats.org/officeDocument/2006/relationships/hyperlink" Target="http://repositorioaberto.uab.pt/bitstream/10400.2/2015/2/Tese%20de%20Doutoramento%20(Margarida%20Mesquita).pdf" TargetMode="External"/><Relationship Id="rId5" Type="http://schemas.openxmlformats.org/officeDocument/2006/relationships/hyperlink" Target="http://www.iscsp.utl.pt/images/stories/publicacoes/sociologias/sociologias_e_working_paper_n_2.pdf" TargetMode="External"/><Relationship Id="rId4" Type="http://schemas.openxmlformats.org/officeDocument/2006/relationships/hyperlink" Target="http://barometro.com.pt/archives/889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ioaberto.uab.pt/bitstream/10400.2/2015/2/Tese%20de%20Doutoramento%20(Margarida%20Mesquita)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Word_Document1.docx"/><Relationship Id="rId5" Type="http://schemas.openxmlformats.org/officeDocument/2006/relationships/oleObject" Target="../embeddings/oleObject1.bin"/><Relationship Id="rId4" Type="http://schemas.openxmlformats.org/officeDocument/2006/relationships/hyperlink" Target="http://repositorioaberto.uab.pt/bitstream/10400.2/2015/2/Tese%20de%20Doutoramento%20(Margarida%20Mesquita)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ângulo 5"/>
          <p:cNvSpPr/>
          <p:nvPr/>
        </p:nvSpPr>
        <p:spPr>
          <a:xfrm>
            <a:off x="4230890" y="3962400"/>
            <a:ext cx="4248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2000" b="1" dirty="0" smtClean="0">
                <a:solidFill>
                  <a:srgbClr val="800000"/>
                </a:solidFill>
              </a:rPr>
              <a:t>Margarida Mesquita</a:t>
            </a:r>
          </a:p>
          <a:p>
            <a:pPr algn="ctr"/>
            <a:endParaRPr lang="pt-PT" sz="2000" b="1" dirty="0" smtClean="0">
              <a:solidFill>
                <a:srgbClr val="800000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009016" y="215915"/>
            <a:ext cx="6248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 smtClean="0">
                <a:solidFill>
                  <a:prstClr val="black"/>
                </a:solidFill>
              </a:rPr>
              <a:t>CENTRO INTERDISCIPLINAR DE ESTUDOS DO GÉNERO</a:t>
            </a:r>
          </a:p>
          <a:p>
            <a:pPr algn="ctr"/>
            <a:r>
              <a:rPr lang="pt-PT" b="1" dirty="0" smtClean="0">
                <a:solidFill>
                  <a:prstClr val="black"/>
                </a:solidFill>
              </a:rPr>
              <a:t>CICLO GÉNERO EM DEBATE</a:t>
            </a:r>
          </a:p>
          <a:p>
            <a:pPr marL="285750" indent="-285750" algn="ctr">
              <a:buFontTx/>
              <a:buChar char="-"/>
            </a:pPr>
            <a:r>
              <a:rPr lang="pt-PT" dirty="0" err="1"/>
              <a:t>Parentalidades</a:t>
            </a:r>
            <a:r>
              <a:rPr lang="pt-PT" dirty="0"/>
              <a:t> e </a:t>
            </a:r>
            <a:r>
              <a:rPr lang="pt-PT" dirty="0" smtClean="0"/>
              <a:t>Responsabilidades </a:t>
            </a:r>
            <a:r>
              <a:rPr lang="pt-PT" dirty="0"/>
              <a:t>Parentais </a:t>
            </a:r>
            <a:r>
              <a:rPr lang="pt-PT" dirty="0" smtClean="0"/>
              <a:t>II </a:t>
            </a:r>
            <a:r>
              <a:rPr lang="pt-PT" b="1" dirty="0" smtClean="0">
                <a:solidFill>
                  <a:prstClr val="black"/>
                </a:solidFill>
              </a:rPr>
              <a:t>-</a:t>
            </a:r>
            <a:endParaRPr lang="pt-PT" b="1" dirty="0">
              <a:solidFill>
                <a:prstClr val="black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762171" y="5782671"/>
            <a:ext cx="2032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>
                <a:solidFill>
                  <a:srgbClr val="800000"/>
                </a:solidFill>
              </a:rPr>
              <a:t>29 </a:t>
            </a:r>
            <a:r>
              <a:rPr lang="pt-PT" b="1" dirty="0">
                <a:solidFill>
                  <a:srgbClr val="800000"/>
                </a:solidFill>
              </a:rPr>
              <a:t>de </a:t>
            </a:r>
            <a:r>
              <a:rPr lang="pt-PT" b="1" dirty="0" smtClean="0">
                <a:solidFill>
                  <a:srgbClr val="800000"/>
                </a:solidFill>
              </a:rPr>
              <a:t>Abril </a:t>
            </a:r>
            <a:r>
              <a:rPr lang="pt-PT" b="1" dirty="0">
                <a:solidFill>
                  <a:srgbClr val="800000"/>
                </a:solidFill>
              </a:rPr>
              <a:t>de 2015</a:t>
            </a:r>
          </a:p>
          <a:p>
            <a:endParaRPr lang="pt-PT" dirty="0">
              <a:solidFill>
                <a:prstClr val="black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505199" y="2209800"/>
            <a:ext cx="5410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t>Mães </a:t>
            </a:r>
            <a:r>
              <a:rPr lang="pt-PT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t>&amp; Pais: </a:t>
            </a:r>
            <a:r>
              <a:rPr lang="pt-PT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t>parentalidades</a:t>
            </a:r>
            <a:r>
              <a:rPr lang="pt-PT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Black" pitchFamily="34" charset="0"/>
              </a:rPr>
              <a:t> diversas </a:t>
            </a:r>
          </a:p>
          <a:p>
            <a:endParaRPr lang="pt-PT" b="1" dirty="0">
              <a:solidFill>
                <a:schemeClr val="tx1">
                  <a:lumMod val="85000"/>
                  <a:lumOff val="15000"/>
                </a:schemeClr>
              </a:solidFill>
              <a:latin typeface="Arial Black" pitchFamily="34" charset="0"/>
            </a:endParaRP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23077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3" name="Marcador de Posição de Conteúdo 2"/>
          <p:cNvSpPr txBox="1">
            <a:spLocks/>
          </p:cNvSpPr>
          <p:nvPr/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spcBef>
                <a:spcPct val="20000"/>
              </a:spcBef>
              <a:buFont typeface="Arial" pitchFamily="34" charset="0"/>
              <a:buNone/>
              <a:defRPr/>
            </a:pPr>
            <a:endParaRPr lang="pt-PT" sz="2400" dirty="0">
              <a:solidFill>
                <a:prstClr val="black"/>
              </a:solidFill>
            </a:endParaRPr>
          </a:p>
        </p:txBody>
      </p:sp>
      <p:sp>
        <p:nvSpPr>
          <p:cNvPr id="9" name="Rectângulo 8"/>
          <p:cNvSpPr/>
          <p:nvPr/>
        </p:nvSpPr>
        <p:spPr>
          <a:xfrm>
            <a:off x="13447" y="1981200"/>
            <a:ext cx="9144000" cy="762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93663" lvl="1" algn="ctr"/>
            <a:r>
              <a:rPr lang="pt-PT" sz="3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</a:p>
          <a:p>
            <a:pPr marL="93663" lvl="1" algn="ctr"/>
            <a:r>
              <a:rPr lang="pt-PT" sz="3600" b="1" dirty="0" smtClean="0">
                <a:solidFill>
                  <a:schemeClr val="bg1"/>
                </a:solidFill>
              </a:rPr>
              <a:t>ENVOLVIMENTO PARENTAL</a:t>
            </a:r>
          </a:p>
          <a:p>
            <a:pPr marL="93663" algn="ctr"/>
            <a:endParaRPr lang="pt-PT" sz="3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706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5" name="Rectângulo 4"/>
          <p:cNvSpPr/>
          <p:nvPr/>
        </p:nvSpPr>
        <p:spPr>
          <a:xfrm>
            <a:off x="457200" y="52578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600" dirty="0" smtClean="0">
                <a:solidFill>
                  <a:prstClr val="black"/>
                </a:solidFill>
              </a:rPr>
              <a:t>Fonte: Mesquita, Margarida (2011). </a:t>
            </a:r>
            <a:r>
              <a:rPr lang="pt-PT" sz="1600" b="1" i="1" dirty="0" smtClean="0">
                <a:solidFill>
                  <a:prstClr val="black"/>
                </a:solidFill>
              </a:rPr>
              <a:t>Parentalidade(s) nas famílias nucleares contemporâneas com crianças em idade pré-escolar: dimensões, desafios, conflitos, satisfação e problemas</a:t>
            </a:r>
            <a:r>
              <a:rPr lang="pt-PT" sz="1600" dirty="0" smtClean="0">
                <a:solidFill>
                  <a:prstClr val="black"/>
                </a:solidFill>
              </a:rPr>
              <a:t>. Lisboa: Universidade Aberta.</a:t>
            </a:r>
            <a:r>
              <a:rPr lang="pt-PT" sz="1600" u="sng" dirty="0" smtClean="0">
                <a:solidFill>
                  <a:prstClr val="black"/>
                </a:solidFill>
                <a:hlinkClick r:id="rId3"/>
              </a:rPr>
              <a:t> </a:t>
            </a:r>
            <a:endParaRPr lang="pt-PT" sz="1600" dirty="0">
              <a:solidFill>
                <a:prstClr val="black"/>
              </a:solidFill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i="1" dirty="0" smtClean="0" bmk="_Toc294438409">
                <a:latin typeface="Cambria" pitchFamily="18" charset="0"/>
                <a:ea typeface="Times New Roman" pitchFamily="18" charset="0"/>
                <a:cs typeface="Arial" pitchFamily="34" charset="0"/>
              </a:rPr>
              <a:t>REPRESENTAÇÕES SOBRE QUAL DOS PROGENITORES SE DEVE ENVOLVER MAIS COM A CRIANÇA</a:t>
            </a:r>
            <a:endParaRPr lang="pt-PT" sz="2800" dirty="0"/>
          </a:p>
        </p:txBody>
      </p:sp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2241617344"/>
              </p:ext>
            </p:extLst>
          </p:nvPr>
        </p:nvGraphicFramePr>
        <p:xfrm>
          <a:off x="762000" y="1397133"/>
          <a:ext cx="73914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61017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5" name="Rectângulo 4"/>
          <p:cNvSpPr/>
          <p:nvPr/>
        </p:nvSpPr>
        <p:spPr>
          <a:xfrm>
            <a:off x="457200" y="52578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600" dirty="0" smtClean="0">
                <a:solidFill>
                  <a:prstClr val="black"/>
                </a:solidFill>
              </a:rPr>
              <a:t>Fonte: Mesquita, Margarida (2011). </a:t>
            </a:r>
            <a:r>
              <a:rPr lang="pt-PT" sz="1600" b="1" i="1" dirty="0" smtClean="0">
                <a:solidFill>
                  <a:prstClr val="black"/>
                </a:solidFill>
              </a:rPr>
              <a:t>Parentalidade(s) nas famílias nucleares contemporâneas com crianças em idade pré-escolar: dimensões, desafios, conflitos, satisfação e problemas</a:t>
            </a:r>
            <a:r>
              <a:rPr lang="pt-PT" sz="1600" dirty="0" smtClean="0">
                <a:solidFill>
                  <a:prstClr val="black"/>
                </a:solidFill>
              </a:rPr>
              <a:t>. Lisboa: Universidade Aberta.</a:t>
            </a:r>
            <a:r>
              <a:rPr lang="pt-PT" sz="1600" u="sng" dirty="0" smtClean="0">
                <a:solidFill>
                  <a:prstClr val="black"/>
                </a:solidFill>
                <a:hlinkClick r:id="rId3"/>
              </a:rPr>
              <a:t> </a:t>
            </a:r>
            <a:endParaRPr lang="pt-PT" sz="1600" dirty="0">
              <a:solidFill>
                <a:prstClr val="black"/>
              </a:solidFill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i="1" dirty="0" smtClean="0" bmk="_Toc294438409">
                <a:latin typeface="Cambria" pitchFamily="18" charset="0"/>
                <a:ea typeface="Times New Roman" pitchFamily="18" charset="0"/>
                <a:cs typeface="Arial" pitchFamily="34" charset="0"/>
              </a:rPr>
              <a:t>EXPECTATIVAS SOBRE QUAL DOS PROGENITORES SE IRIA  ENVOLVER MAIS COM A CRIANÇA</a:t>
            </a:r>
            <a:endParaRPr lang="pt-PT" sz="2800" dirty="0"/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3661755690"/>
              </p:ext>
            </p:extLst>
          </p:nvPr>
        </p:nvGraphicFramePr>
        <p:xfrm>
          <a:off x="342900" y="1295400"/>
          <a:ext cx="8458199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02617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3" name="Marcador de Posição de Conteúdo 2"/>
          <p:cNvSpPr txBox="1">
            <a:spLocks/>
          </p:cNvSpPr>
          <p:nvPr/>
        </p:nvSpPr>
        <p:spPr>
          <a:xfrm>
            <a:off x="228600" y="1447800"/>
            <a:ext cx="8686800" cy="513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spcBef>
                <a:spcPct val="20000"/>
              </a:spcBef>
              <a:buFont typeface="Arial" pitchFamily="34" charset="0"/>
              <a:buNone/>
              <a:defRPr/>
            </a:pPr>
            <a:endParaRPr lang="pt-PT" sz="2400" dirty="0">
              <a:solidFill>
                <a:prstClr val="black"/>
              </a:solidFill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93663" algn="ctr"/>
            <a:r>
              <a:rPr lang="pt-PT" sz="2200" b="1" dirty="0" smtClean="0"/>
              <a:t>MÃES </a:t>
            </a:r>
            <a:r>
              <a:rPr lang="pt-PT" sz="2200" b="1" dirty="0"/>
              <a:t>MAIS ENVOLVIDAS NA </a:t>
            </a:r>
            <a:r>
              <a:rPr lang="pt-PT" sz="2200" b="1" dirty="0" smtClean="0"/>
              <a:t>PARENTALIDADE (1) </a:t>
            </a:r>
            <a:endParaRPr lang="pt-PT" sz="2200" b="1" dirty="0">
              <a:solidFill>
                <a:prstClr val="black"/>
              </a:solidFill>
            </a:endParaRPr>
          </a:p>
        </p:txBody>
      </p:sp>
      <p:sp>
        <p:nvSpPr>
          <p:cNvPr id="8" name="Rectângulo 7"/>
          <p:cNvSpPr/>
          <p:nvPr/>
        </p:nvSpPr>
        <p:spPr>
          <a:xfrm>
            <a:off x="419100" y="4953000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400" dirty="0" smtClean="0">
                <a:solidFill>
                  <a:prstClr val="black"/>
                </a:solidFill>
              </a:rPr>
              <a:t>Fonte: </a:t>
            </a:r>
            <a:r>
              <a:rPr lang="pt-PT" sz="1400" b="1" dirty="0" smtClean="0">
                <a:solidFill>
                  <a:prstClr val="black"/>
                </a:solidFill>
              </a:rPr>
              <a:t>Mesquita, Margarida  </a:t>
            </a:r>
            <a:r>
              <a:rPr lang="pt-PT" sz="1400" dirty="0" smtClean="0">
                <a:solidFill>
                  <a:prstClr val="black"/>
                </a:solidFill>
              </a:rPr>
              <a:t>(2011). </a:t>
            </a:r>
            <a:r>
              <a:rPr lang="pt-PT" sz="1400" b="1" i="1" dirty="0" err="1" smtClean="0">
                <a:solidFill>
                  <a:prstClr val="black"/>
                </a:solidFill>
              </a:rPr>
              <a:t>Parentalidade</a:t>
            </a:r>
            <a:r>
              <a:rPr lang="pt-PT" sz="1400" b="1" i="1" dirty="0" smtClean="0">
                <a:solidFill>
                  <a:prstClr val="black"/>
                </a:solidFill>
              </a:rPr>
              <a:t>(s) nas famílias nucleares contemporâneas com crianças em idade pré-escolar: dimensões, desafios, conflitos, satisfação e problemas</a:t>
            </a:r>
            <a:r>
              <a:rPr lang="pt-PT" sz="1400" dirty="0" smtClean="0">
                <a:solidFill>
                  <a:prstClr val="black"/>
                </a:solidFill>
              </a:rPr>
              <a:t>. Lisboa: Universidade Aberta.</a:t>
            </a:r>
            <a:r>
              <a:rPr lang="pt-PT" sz="1400" u="sng" dirty="0" smtClean="0">
                <a:solidFill>
                  <a:prstClr val="black"/>
                </a:solidFill>
                <a:hlinkClick r:id="rId3"/>
              </a:rPr>
              <a:t> </a:t>
            </a:r>
            <a:endParaRPr lang="pt-PT" sz="1400" dirty="0">
              <a:solidFill>
                <a:prstClr val="black"/>
              </a:solidFill>
            </a:endParaRPr>
          </a:p>
        </p:txBody>
      </p:sp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2653545896"/>
              </p:ext>
            </p:extLst>
          </p:nvPr>
        </p:nvGraphicFramePr>
        <p:xfrm>
          <a:off x="228600" y="914400"/>
          <a:ext cx="8839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14914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3" name="Marcador de Posição de Conteúdo 2"/>
          <p:cNvSpPr txBox="1">
            <a:spLocks/>
          </p:cNvSpPr>
          <p:nvPr/>
        </p:nvSpPr>
        <p:spPr>
          <a:xfrm>
            <a:off x="228600" y="1447800"/>
            <a:ext cx="8686800" cy="513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spcBef>
                <a:spcPct val="20000"/>
              </a:spcBef>
              <a:buFont typeface="Arial" pitchFamily="34" charset="0"/>
              <a:buNone/>
              <a:defRPr/>
            </a:pPr>
            <a:endParaRPr lang="pt-PT" sz="2400" dirty="0">
              <a:solidFill>
                <a:prstClr val="black"/>
              </a:solidFill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solidFill>
            <a:srgbClr val="FF00FF"/>
          </a:solidFill>
          <a:ln w="76200">
            <a:solidFill>
              <a:srgbClr val="FF00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93663" algn="ctr"/>
            <a:endParaRPr lang="pt-PT" sz="2800" b="1" dirty="0" smtClean="0"/>
          </a:p>
          <a:p>
            <a:pPr marL="93663" algn="ctr"/>
            <a:r>
              <a:rPr lang="pt-PT" sz="2200" b="1" dirty="0" smtClean="0"/>
              <a:t>MÃES </a:t>
            </a:r>
            <a:r>
              <a:rPr lang="pt-PT" sz="2200" b="1" dirty="0"/>
              <a:t>MAIS ENVOLVIDAS </a:t>
            </a:r>
            <a:r>
              <a:rPr lang="pt-PT" sz="2200" b="1" dirty="0" smtClean="0"/>
              <a:t>NOS CUIDADOS (2) </a:t>
            </a:r>
            <a:endParaRPr lang="pt-PT" sz="2200" b="1" dirty="0">
              <a:solidFill>
                <a:prstClr val="black"/>
              </a:solidFill>
            </a:endParaRPr>
          </a:p>
          <a:p>
            <a:pPr marL="93663" algn="ctr"/>
            <a:endParaRPr lang="pt-PT" sz="2800" dirty="0">
              <a:solidFill>
                <a:prstClr val="black"/>
              </a:solidFill>
            </a:endParaRPr>
          </a:p>
        </p:txBody>
      </p:sp>
      <p:sp>
        <p:nvSpPr>
          <p:cNvPr id="8" name="Rectângulo 7"/>
          <p:cNvSpPr/>
          <p:nvPr/>
        </p:nvSpPr>
        <p:spPr>
          <a:xfrm>
            <a:off x="419100" y="4953000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400" dirty="0" smtClean="0">
                <a:solidFill>
                  <a:prstClr val="black"/>
                </a:solidFill>
              </a:rPr>
              <a:t>Fonte: </a:t>
            </a:r>
            <a:r>
              <a:rPr lang="pt-PT" sz="1400" b="1" dirty="0" smtClean="0">
                <a:solidFill>
                  <a:prstClr val="black"/>
                </a:solidFill>
              </a:rPr>
              <a:t>Mesquita, Margarida  </a:t>
            </a:r>
            <a:r>
              <a:rPr lang="pt-PT" sz="1400" dirty="0" smtClean="0">
                <a:solidFill>
                  <a:prstClr val="black"/>
                </a:solidFill>
              </a:rPr>
              <a:t>(2011). </a:t>
            </a:r>
            <a:r>
              <a:rPr lang="pt-PT" sz="1400" b="1" i="1" dirty="0" err="1" smtClean="0">
                <a:solidFill>
                  <a:prstClr val="black"/>
                </a:solidFill>
              </a:rPr>
              <a:t>Parentalidade</a:t>
            </a:r>
            <a:r>
              <a:rPr lang="pt-PT" sz="1400" b="1" i="1" dirty="0" smtClean="0">
                <a:solidFill>
                  <a:prstClr val="black"/>
                </a:solidFill>
              </a:rPr>
              <a:t>(s) nas famílias nucleares contemporâneas com crianças em idade pré-escolar: dimensões, desafios, conflitos, satisfação e problemas</a:t>
            </a:r>
            <a:r>
              <a:rPr lang="pt-PT" sz="1400" dirty="0" smtClean="0">
                <a:solidFill>
                  <a:prstClr val="black"/>
                </a:solidFill>
              </a:rPr>
              <a:t>. Lisboa: Universidade Aberta.</a:t>
            </a:r>
            <a:r>
              <a:rPr lang="pt-PT" sz="1400" u="sng" dirty="0" smtClean="0">
                <a:solidFill>
                  <a:prstClr val="black"/>
                </a:solidFill>
                <a:hlinkClick r:id="rId3"/>
              </a:rPr>
              <a:t> </a:t>
            </a:r>
            <a:endParaRPr lang="pt-PT" sz="1400" dirty="0">
              <a:solidFill>
                <a:prstClr val="black"/>
              </a:solidFill>
            </a:endParaRPr>
          </a:p>
        </p:txBody>
      </p:sp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val="3605048265"/>
              </p:ext>
            </p:extLst>
          </p:nvPr>
        </p:nvGraphicFramePr>
        <p:xfrm>
          <a:off x="304800" y="1069469"/>
          <a:ext cx="8686800" cy="3654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328233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3" name="Marcador de Posição de Conteúdo 2"/>
          <p:cNvSpPr txBox="1">
            <a:spLocks/>
          </p:cNvSpPr>
          <p:nvPr/>
        </p:nvSpPr>
        <p:spPr>
          <a:xfrm>
            <a:off x="228600" y="1447800"/>
            <a:ext cx="8686800" cy="513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spcBef>
                <a:spcPct val="20000"/>
              </a:spcBef>
              <a:buFont typeface="Arial" pitchFamily="34" charset="0"/>
              <a:buNone/>
              <a:defRPr/>
            </a:pPr>
            <a:endParaRPr lang="pt-PT" sz="2400" dirty="0">
              <a:solidFill>
                <a:prstClr val="black"/>
              </a:solidFill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solidFill>
            <a:srgbClr val="FF00FF"/>
          </a:solidFill>
          <a:ln w="76200">
            <a:solidFill>
              <a:srgbClr val="FF00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93663" algn="ctr"/>
            <a:r>
              <a:rPr lang="pt-PT" sz="2200" b="1" dirty="0"/>
              <a:t>MÃES </a:t>
            </a:r>
            <a:r>
              <a:rPr lang="pt-PT" sz="2200" b="1" dirty="0" smtClean="0"/>
              <a:t> DESPENDEM MAIS TEMPO NA </a:t>
            </a:r>
            <a:r>
              <a:rPr lang="pt-PT" sz="2200" b="1" dirty="0"/>
              <a:t>PARENTALIDADE </a:t>
            </a:r>
            <a:r>
              <a:rPr lang="pt-PT" sz="2200" b="1" dirty="0" smtClean="0"/>
              <a:t>(3)</a:t>
            </a:r>
            <a:endParaRPr lang="pt-PT" sz="2200" b="1" dirty="0">
              <a:solidFill>
                <a:prstClr val="black"/>
              </a:solidFill>
            </a:endParaRPr>
          </a:p>
        </p:txBody>
      </p:sp>
      <p:sp>
        <p:nvSpPr>
          <p:cNvPr id="8" name="Rectângulo 7"/>
          <p:cNvSpPr/>
          <p:nvPr/>
        </p:nvSpPr>
        <p:spPr>
          <a:xfrm>
            <a:off x="457270" y="5645414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400" dirty="0" smtClean="0">
                <a:solidFill>
                  <a:prstClr val="black"/>
                </a:solidFill>
              </a:rPr>
              <a:t>Fonte: </a:t>
            </a:r>
            <a:r>
              <a:rPr lang="pt-PT" sz="1400" b="1" dirty="0" smtClean="0">
                <a:solidFill>
                  <a:prstClr val="black"/>
                </a:solidFill>
              </a:rPr>
              <a:t>Mesquita, Margarida  </a:t>
            </a:r>
            <a:r>
              <a:rPr lang="pt-PT" sz="1400" dirty="0" smtClean="0">
                <a:solidFill>
                  <a:prstClr val="black"/>
                </a:solidFill>
              </a:rPr>
              <a:t>(2011). </a:t>
            </a:r>
            <a:r>
              <a:rPr lang="pt-PT" sz="1400" b="1" i="1" dirty="0" err="1" smtClean="0">
                <a:solidFill>
                  <a:prstClr val="black"/>
                </a:solidFill>
              </a:rPr>
              <a:t>Parentalidade</a:t>
            </a:r>
            <a:r>
              <a:rPr lang="pt-PT" sz="1400" b="1" i="1" dirty="0" smtClean="0">
                <a:solidFill>
                  <a:prstClr val="black"/>
                </a:solidFill>
              </a:rPr>
              <a:t>(s) nas famílias nucleares contemporâneas com crianças em idade pré-escolar: dimensões, desafios, conflitos, satisfação e problemas</a:t>
            </a:r>
            <a:r>
              <a:rPr lang="pt-PT" sz="1400" dirty="0" smtClean="0">
                <a:solidFill>
                  <a:prstClr val="black"/>
                </a:solidFill>
              </a:rPr>
              <a:t>. Lisboa: Universidade Aberta.</a:t>
            </a:r>
            <a:r>
              <a:rPr lang="pt-PT" sz="1400" u="sng" dirty="0" smtClean="0">
                <a:solidFill>
                  <a:prstClr val="black"/>
                </a:solidFill>
                <a:hlinkClick r:id="rId3"/>
              </a:rPr>
              <a:t> </a:t>
            </a:r>
            <a:endParaRPr lang="pt-PT" sz="1400" dirty="0">
              <a:solidFill>
                <a:prstClr val="black"/>
              </a:solidFill>
            </a:endParaRPr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2813712395"/>
              </p:ext>
            </p:extLst>
          </p:nvPr>
        </p:nvGraphicFramePr>
        <p:xfrm>
          <a:off x="228600" y="926034"/>
          <a:ext cx="83058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32823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5" name="Rectângulo 4"/>
          <p:cNvSpPr/>
          <p:nvPr/>
        </p:nvSpPr>
        <p:spPr>
          <a:xfrm>
            <a:off x="457200" y="52578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600" dirty="0" smtClean="0">
                <a:solidFill>
                  <a:prstClr val="black"/>
                </a:solidFill>
              </a:rPr>
              <a:t>Fonte: Mesquita, Margarida (2011). </a:t>
            </a:r>
            <a:r>
              <a:rPr lang="pt-PT" sz="1600" b="1" i="1" dirty="0" smtClean="0">
                <a:solidFill>
                  <a:prstClr val="black"/>
                </a:solidFill>
              </a:rPr>
              <a:t>Parentalidade(s) nas famílias nucleares contemporâneas com crianças em idade pré-escolar: dimensões, desafios, conflitos, satisfação e problemas</a:t>
            </a:r>
            <a:r>
              <a:rPr lang="pt-PT" sz="1600" dirty="0" smtClean="0">
                <a:solidFill>
                  <a:prstClr val="black"/>
                </a:solidFill>
              </a:rPr>
              <a:t>. Lisboa: Universidade Aberta.</a:t>
            </a:r>
            <a:r>
              <a:rPr lang="pt-PT" sz="1600" u="sng" dirty="0" smtClean="0">
                <a:solidFill>
                  <a:prstClr val="black"/>
                </a:solidFill>
                <a:hlinkClick r:id="rId3"/>
              </a:rPr>
              <a:t> </a:t>
            </a:r>
            <a:endParaRPr lang="pt-PT" sz="1600" dirty="0">
              <a:solidFill>
                <a:prstClr val="black"/>
              </a:solidFill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800" b="1" i="1" dirty="0" smtClean="0" bmk="_Toc294438410">
              <a:solidFill>
                <a:prstClr val="white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algn="ctr"/>
            <a:r>
              <a:rPr lang="pt-PT" sz="2800" b="1" i="1" dirty="0" smtClean="0" bmk="_Toc294438410">
                <a:solidFill>
                  <a:prstClr val="white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RELAÇÃO ENTRE REPRESENTAÇÕES E PRÁTICAS NO ENVOLVIMENTO PARENTAL</a:t>
            </a:r>
            <a:r>
              <a:rPr lang="pt-PT" sz="28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PT" sz="28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</a:br>
            <a:endParaRPr lang="pt-PT" sz="2800" dirty="0">
              <a:solidFill>
                <a:prstClr val="white"/>
              </a:solidFill>
            </a:endParaRPr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2193322668"/>
              </p:ext>
            </p:extLst>
          </p:nvPr>
        </p:nvGraphicFramePr>
        <p:xfrm>
          <a:off x="914400" y="1219200"/>
          <a:ext cx="73152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56546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5" name="Rectângulo 4"/>
          <p:cNvSpPr/>
          <p:nvPr/>
        </p:nvSpPr>
        <p:spPr>
          <a:xfrm>
            <a:off x="457200" y="52578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600" dirty="0" smtClean="0">
                <a:solidFill>
                  <a:prstClr val="black"/>
                </a:solidFill>
              </a:rPr>
              <a:t>Fonte: Mesquita, Margarida (2011). </a:t>
            </a:r>
            <a:r>
              <a:rPr lang="pt-PT" sz="1600" b="1" i="1" dirty="0" smtClean="0">
                <a:solidFill>
                  <a:prstClr val="black"/>
                </a:solidFill>
              </a:rPr>
              <a:t>Parentalidade(s) nas famílias nucleares contemporâneas com crianças em idade pré-escolar: dimensões, desafios, conflitos, satisfação e problemas</a:t>
            </a:r>
            <a:r>
              <a:rPr lang="pt-PT" sz="1600" dirty="0" smtClean="0">
                <a:solidFill>
                  <a:prstClr val="black"/>
                </a:solidFill>
              </a:rPr>
              <a:t>. Lisboa: Universidade Aberta.</a:t>
            </a:r>
            <a:r>
              <a:rPr lang="pt-PT" sz="1600" u="sng" dirty="0" smtClean="0">
                <a:solidFill>
                  <a:prstClr val="black"/>
                </a:solidFill>
                <a:hlinkClick r:id="rId3"/>
              </a:rPr>
              <a:t> </a:t>
            </a:r>
            <a:endParaRPr lang="pt-PT" sz="1600" dirty="0">
              <a:solidFill>
                <a:prstClr val="black"/>
              </a:solidFill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sz="2800" b="1" i="1" dirty="0" smtClean="0" bmk="_Toc294438410">
              <a:solidFill>
                <a:prstClr val="white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algn="ctr"/>
            <a:r>
              <a:rPr lang="pt-PT" sz="2800" b="1" i="1" dirty="0" smtClean="0" bmk="_Toc294438410">
                <a:solidFill>
                  <a:prstClr val="white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RELAÇÃO ENTRE EXPECTATIVAS E PRÁTICAS NO ENVOLVIMENTO PARENTAL</a:t>
            </a:r>
            <a:r>
              <a:rPr lang="pt-PT" sz="28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PT" sz="28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</a:br>
            <a:endParaRPr lang="pt-PT" sz="2800" dirty="0">
              <a:solidFill>
                <a:prstClr val="white"/>
              </a:solidFill>
            </a:endParaRPr>
          </a:p>
        </p:txBody>
      </p:sp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586706241"/>
              </p:ext>
            </p:extLst>
          </p:nvPr>
        </p:nvGraphicFramePr>
        <p:xfrm>
          <a:off x="990600" y="1524000"/>
          <a:ext cx="67056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07789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4" name="Rectângulo 3"/>
          <p:cNvSpPr/>
          <p:nvPr/>
        </p:nvSpPr>
        <p:spPr>
          <a:xfrm>
            <a:off x="457200" y="55626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600" dirty="0" smtClean="0">
                <a:solidFill>
                  <a:prstClr val="black"/>
                </a:solidFill>
              </a:rPr>
              <a:t>Fonte: Mesquita, Margarida (2011). </a:t>
            </a:r>
            <a:r>
              <a:rPr lang="pt-PT" sz="1600" b="1" i="1" dirty="0" smtClean="0">
                <a:solidFill>
                  <a:prstClr val="black"/>
                </a:solidFill>
              </a:rPr>
              <a:t>Parentalidade(s) nas famílias nucleares contemporâneas com crianças em idade pré-escolar: dimensões, desafios, conflitos, satisfação e problemas</a:t>
            </a:r>
            <a:r>
              <a:rPr lang="pt-PT" sz="1600" dirty="0" smtClean="0">
                <a:solidFill>
                  <a:prstClr val="black"/>
                </a:solidFill>
              </a:rPr>
              <a:t>. Lisboa: Universidade Aberta.</a:t>
            </a:r>
            <a:r>
              <a:rPr lang="pt-PT" sz="1600" u="sng" dirty="0" smtClean="0">
                <a:solidFill>
                  <a:prstClr val="black"/>
                </a:solidFill>
                <a:hlinkClick r:id="rId3"/>
              </a:rPr>
              <a:t> </a:t>
            </a:r>
            <a:endParaRPr lang="pt-PT" sz="1600" dirty="0">
              <a:solidFill>
                <a:prstClr val="black"/>
              </a:solidFill>
            </a:endParaRPr>
          </a:p>
        </p:txBody>
      </p:sp>
      <p:graphicFrame>
        <p:nvGraphicFramePr>
          <p:cNvPr id="5" name="Marcador de Posição de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2840587"/>
              </p:ext>
            </p:extLst>
          </p:nvPr>
        </p:nvGraphicFramePr>
        <p:xfrm>
          <a:off x="457200" y="1219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Rectângulo 6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solidFill>
            <a:srgbClr val="FF00FF"/>
          </a:solidFill>
          <a:ln w="76200">
            <a:solidFill>
              <a:srgbClr val="FF00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93663" algn="ctr"/>
            <a:r>
              <a:rPr lang="pt-PT" sz="2200" b="1" dirty="0" smtClean="0">
                <a:solidFill>
                  <a:prstClr val="black"/>
                </a:solidFill>
              </a:rPr>
              <a:t>MÃES COM MENOS EXPECTATIVAS CUMPRIDAS </a:t>
            </a:r>
            <a:endParaRPr lang="pt-PT" sz="2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4273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3" name="Marcador de Posição de Conteúdo 2"/>
          <p:cNvSpPr txBox="1">
            <a:spLocks/>
          </p:cNvSpPr>
          <p:nvPr/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spcBef>
                <a:spcPct val="20000"/>
              </a:spcBef>
              <a:buFont typeface="Arial" pitchFamily="34" charset="0"/>
              <a:buNone/>
              <a:defRPr/>
            </a:pPr>
            <a:endParaRPr lang="pt-PT" sz="2400" dirty="0">
              <a:solidFill>
                <a:prstClr val="black"/>
              </a:solidFill>
            </a:endParaRPr>
          </a:p>
        </p:txBody>
      </p:sp>
      <p:sp>
        <p:nvSpPr>
          <p:cNvPr id="9" name="Rectângulo 8"/>
          <p:cNvSpPr/>
          <p:nvPr/>
        </p:nvSpPr>
        <p:spPr>
          <a:xfrm>
            <a:off x="13447" y="1981200"/>
            <a:ext cx="9144000" cy="762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93663" lvl="1" algn="ctr"/>
            <a:r>
              <a:rPr lang="pt-PT" sz="3600" b="1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</a:p>
          <a:p>
            <a:pPr marL="93663" lvl="1" algn="ctr"/>
            <a:r>
              <a:rPr lang="pt-PT" sz="3600" b="1" dirty="0" smtClean="0">
                <a:solidFill>
                  <a:prstClr val="white"/>
                </a:solidFill>
              </a:rPr>
              <a:t>CONCILIAÇÃO TRABALHO-PARENTALIDADE</a:t>
            </a:r>
          </a:p>
          <a:p>
            <a:pPr marL="93663" algn="ctr"/>
            <a:endParaRPr lang="pt-PT" sz="3600" b="1" dirty="0">
              <a:solidFill>
                <a:prstClr val="white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578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3" name="Marcador de Posição de Conteúdo 2"/>
          <p:cNvSpPr txBox="1">
            <a:spLocks/>
          </p:cNvSpPr>
          <p:nvPr/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spcBef>
                <a:spcPct val="20000"/>
              </a:spcBef>
              <a:buFont typeface="Arial" pitchFamily="34" charset="0"/>
              <a:buNone/>
              <a:defRPr/>
            </a:pPr>
            <a:endParaRPr lang="pt-PT" sz="2400" dirty="0">
              <a:solidFill>
                <a:prstClr val="black"/>
              </a:solidFill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0" y="0"/>
            <a:ext cx="9144000" cy="6096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93663" algn="ctr"/>
            <a:r>
              <a:rPr lang="pt-PT" sz="2400" dirty="0" smtClean="0">
                <a:solidFill>
                  <a:prstClr val="white"/>
                </a:solidFill>
              </a:rPr>
              <a:t>ESTRUTURA DA APRESENTAÇÃO</a:t>
            </a:r>
            <a:endParaRPr lang="pt-PT" sz="2400" dirty="0">
              <a:solidFill>
                <a:prstClr val="white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33082" y="712986"/>
            <a:ext cx="891091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sz="2400" b="1" dirty="0" smtClean="0">
              <a:solidFill>
                <a:prstClr val="black"/>
              </a:solidFill>
            </a:endParaRPr>
          </a:p>
          <a:p>
            <a:pPr marL="538163" lvl="1" indent="-269875">
              <a:lnSpc>
                <a:spcPct val="200000"/>
              </a:lnSpc>
              <a:buFont typeface="+mj-lt"/>
              <a:buAutoNum type="arabicPeriod"/>
            </a:pPr>
            <a:r>
              <a:rPr lang="pt-PT" sz="2400" b="1" dirty="0" smtClean="0">
                <a:solidFill>
                  <a:prstClr val="black"/>
                </a:solidFill>
              </a:rPr>
              <a:t>Compreender as (</a:t>
            </a:r>
            <a:r>
              <a:rPr lang="pt-PT" sz="2400" b="1" dirty="0" err="1" smtClean="0">
                <a:solidFill>
                  <a:prstClr val="black"/>
                </a:solidFill>
              </a:rPr>
              <a:t>des</a:t>
            </a:r>
            <a:r>
              <a:rPr lang="pt-PT" sz="2400" b="1" dirty="0" smtClean="0">
                <a:solidFill>
                  <a:prstClr val="black"/>
                </a:solidFill>
              </a:rPr>
              <a:t>) igualdades: o contexto de mudanças</a:t>
            </a:r>
          </a:p>
          <a:p>
            <a:pPr marL="538163" lvl="1" indent="-269875">
              <a:lnSpc>
                <a:spcPct val="200000"/>
              </a:lnSpc>
              <a:buFont typeface="+mj-lt"/>
              <a:buAutoNum type="arabicPeriod"/>
            </a:pPr>
            <a:r>
              <a:rPr lang="pt-PT" sz="2400" b="1" dirty="0" smtClean="0">
                <a:solidFill>
                  <a:prstClr val="black"/>
                </a:solidFill>
              </a:rPr>
              <a:t>Parentalidade(s)</a:t>
            </a:r>
          </a:p>
          <a:p>
            <a:pPr marL="538163" lvl="1" indent="-269875">
              <a:lnSpc>
                <a:spcPct val="200000"/>
              </a:lnSpc>
              <a:buFont typeface="+mj-lt"/>
              <a:buAutoNum type="arabicPeriod"/>
            </a:pPr>
            <a:r>
              <a:rPr lang="pt-PT" sz="2400" b="1" dirty="0" smtClean="0">
                <a:solidFill>
                  <a:prstClr val="black"/>
                </a:solidFill>
              </a:rPr>
              <a:t> (</a:t>
            </a:r>
            <a:r>
              <a:rPr lang="pt-PT" sz="2400" b="1" dirty="0" err="1" smtClean="0">
                <a:solidFill>
                  <a:prstClr val="black"/>
                </a:solidFill>
              </a:rPr>
              <a:t>Des</a:t>
            </a:r>
            <a:r>
              <a:rPr lang="pt-PT" sz="2400" b="1" dirty="0" smtClean="0">
                <a:solidFill>
                  <a:prstClr val="black"/>
                </a:solidFill>
              </a:rPr>
              <a:t>) iguais envolvimentos na parentalidade</a:t>
            </a:r>
          </a:p>
          <a:p>
            <a:pPr marL="538163" lvl="1" indent="-269875">
              <a:lnSpc>
                <a:spcPct val="200000"/>
              </a:lnSpc>
              <a:buFont typeface="+mj-lt"/>
              <a:buAutoNum type="arabicPeriod"/>
            </a:pPr>
            <a:r>
              <a:rPr lang="pt-PT" sz="2400" b="1" dirty="0" smtClean="0">
                <a:solidFill>
                  <a:prstClr val="black"/>
                </a:solidFill>
              </a:rPr>
              <a:t> (</a:t>
            </a:r>
            <a:r>
              <a:rPr lang="pt-PT" sz="2400" b="1" dirty="0" err="1" smtClean="0">
                <a:solidFill>
                  <a:prstClr val="black"/>
                </a:solidFill>
              </a:rPr>
              <a:t>Des</a:t>
            </a:r>
            <a:r>
              <a:rPr lang="pt-PT" sz="2400" b="1" dirty="0" smtClean="0">
                <a:solidFill>
                  <a:prstClr val="black"/>
                </a:solidFill>
              </a:rPr>
              <a:t>) igualdades na Conciliação Trabalho-Parentalidade</a:t>
            </a:r>
          </a:p>
          <a:p>
            <a:pPr marL="538163" lvl="1" indent="-269875">
              <a:lnSpc>
                <a:spcPct val="200000"/>
              </a:lnSpc>
              <a:buFont typeface="+mj-lt"/>
              <a:buAutoNum type="arabicPeriod"/>
            </a:pPr>
            <a:r>
              <a:rPr lang="pt-PT" sz="2400" b="1" dirty="0" smtClean="0">
                <a:solidFill>
                  <a:prstClr val="black"/>
                </a:solidFill>
              </a:rPr>
              <a:t>Reflexão e conclusão</a:t>
            </a:r>
          </a:p>
          <a:p>
            <a:endParaRPr lang="pt-PT" sz="2400" b="1" dirty="0">
              <a:solidFill>
                <a:prstClr val="black"/>
              </a:solidFill>
            </a:endParaRPr>
          </a:p>
          <a:p>
            <a:endParaRPr lang="pt-PT" sz="2400" b="1" dirty="0" smtClean="0">
              <a:solidFill>
                <a:prstClr val="black"/>
              </a:solidFill>
            </a:endParaRPr>
          </a:p>
          <a:p>
            <a:endParaRPr lang="pt-PT" sz="2400" b="1" dirty="0">
              <a:solidFill>
                <a:prstClr val="black"/>
              </a:solidFill>
            </a:endParaRPr>
          </a:p>
          <a:p>
            <a:endParaRPr lang="pt-PT" sz="2400" b="1" dirty="0" smtClean="0">
              <a:solidFill>
                <a:prstClr val="black"/>
              </a:solidFill>
            </a:endParaRPr>
          </a:p>
          <a:p>
            <a:endParaRPr lang="pt-PT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5799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3" name="Marcador de Posição de Conteúdo 2"/>
          <p:cNvSpPr txBox="1">
            <a:spLocks/>
          </p:cNvSpPr>
          <p:nvPr/>
        </p:nvSpPr>
        <p:spPr>
          <a:xfrm>
            <a:off x="228600" y="1447800"/>
            <a:ext cx="8686800" cy="513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spcBef>
                <a:spcPct val="20000"/>
              </a:spcBef>
              <a:buFont typeface="Arial" pitchFamily="34" charset="0"/>
              <a:buNone/>
              <a:defRPr/>
            </a:pPr>
            <a:endParaRPr lang="pt-PT" sz="2400" dirty="0">
              <a:solidFill>
                <a:prstClr val="black"/>
              </a:solidFill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46547" y="0"/>
            <a:ext cx="9067800" cy="5334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20000"/>
              </a:spcBef>
              <a:defRPr/>
            </a:pPr>
            <a:r>
              <a:rPr lang="pt-PT" sz="2200" b="1" dirty="0">
                <a:solidFill>
                  <a:prstClr val="black"/>
                </a:solidFill>
              </a:rPr>
              <a:t>PAIS COM CONDIÇÕES DE TRABALHO MAIS </a:t>
            </a:r>
            <a:r>
              <a:rPr lang="pt-PT" sz="2200" b="1" dirty="0" smtClean="0">
                <a:solidFill>
                  <a:prstClr val="black"/>
                </a:solidFill>
              </a:rPr>
              <a:t>DESFAVORÁVEIS</a:t>
            </a:r>
            <a:endParaRPr lang="pt-PT" sz="2200" b="1" dirty="0">
              <a:solidFill>
                <a:prstClr val="black"/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6771"/>
            <a:ext cx="8229600" cy="453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ângulo 7"/>
          <p:cNvSpPr/>
          <p:nvPr/>
        </p:nvSpPr>
        <p:spPr>
          <a:xfrm>
            <a:off x="419100" y="5596825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400" dirty="0" smtClean="0">
                <a:solidFill>
                  <a:prstClr val="black"/>
                </a:solidFill>
              </a:rPr>
              <a:t>Fonte: </a:t>
            </a:r>
            <a:r>
              <a:rPr lang="pt-PT" sz="1400" b="1" dirty="0" smtClean="0">
                <a:solidFill>
                  <a:prstClr val="black"/>
                </a:solidFill>
              </a:rPr>
              <a:t>Mesquita, Margarida  </a:t>
            </a:r>
            <a:r>
              <a:rPr lang="pt-PT" sz="1400" dirty="0" smtClean="0">
                <a:solidFill>
                  <a:prstClr val="black"/>
                </a:solidFill>
              </a:rPr>
              <a:t>(2011). </a:t>
            </a:r>
            <a:r>
              <a:rPr lang="pt-PT" sz="1400" b="1" i="1" dirty="0" err="1" smtClean="0">
                <a:solidFill>
                  <a:prstClr val="black"/>
                </a:solidFill>
              </a:rPr>
              <a:t>Parentalidade</a:t>
            </a:r>
            <a:r>
              <a:rPr lang="pt-PT" sz="1400" b="1" i="1" dirty="0" smtClean="0">
                <a:solidFill>
                  <a:prstClr val="black"/>
                </a:solidFill>
              </a:rPr>
              <a:t>(s) nas famílias nucleares contemporâneas com crianças em idade pré-escolar: dimensões, desafios, conflitos, satisfação e problemas</a:t>
            </a:r>
            <a:r>
              <a:rPr lang="pt-PT" sz="1400" dirty="0" smtClean="0">
                <a:solidFill>
                  <a:prstClr val="black"/>
                </a:solidFill>
              </a:rPr>
              <a:t>. Lisboa: Universidade Aberta.</a:t>
            </a:r>
            <a:r>
              <a:rPr lang="pt-PT" sz="1400" u="sng" dirty="0" smtClean="0">
                <a:solidFill>
                  <a:prstClr val="black"/>
                </a:solidFill>
                <a:hlinkClick r:id="rId4"/>
              </a:rPr>
              <a:t> </a:t>
            </a:r>
            <a:endParaRPr lang="pt-PT" sz="1400" dirty="0">
              <a:solidFill>
                <a:prstClr val="black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371600" y="5227493"/>
            <a:ext cx="6417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solidFill>
                  <a:prstClr val="black"/>
                </a:solidFill>
              </a:rPr>
              <a:t>Pais trabalham em média 9,2 horas por dia e Mães 8,1 horas</a:t>
            </a:r>
            <a:endParaRPr lang="pt-P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19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4" name="Rectângulo 3"/>
          <p:cNvSpPr/>
          <p:nvPr/>
        </p:nvSpPr>
        <p:spPr>
          <a:xfrm>
            <a:off x="457200" y="55626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600" dirty="0" smtClean="0">
                <a:solidFill>
                  <a:prstClr val="black"/>
                </a:solidFill>
              </a:rPr>
              <a:t>Fonte: Mesquita, Margarida (2011). </a:t>
            </a:r>
            <a:r>
              <a:rPr lang="pt-PT" sz="1600" b="1" i="1" dirty="0" smtClean="0">
                <a:solidFill>
                  <a:prstClr val="black"/>
                </a:solidFill>
              </a:rPr>
              <a:t>Parentalidade(s) nas famílias nucleares contemporâneas com crianças em idade pré-escolar: dimensões, desafios, conflitos, satisfação e problemas</a:t>
            </a:r>
            <a:r>
              <a:rPr lang="pt-PT" sz="1600" dirty="0" smtClean="0">
                <a:solidFill>
                  <a:prstClr val="black"/>
                </a:solidFill>
              </a:rPr>
              <a:t>. Lisboa: Universidade Aberta.</a:t>
            </a:r>
            <a:r>
              <a:rPr lang="pt-PT" sz="1600" u="sng" dirty="0" smtClean="0">
                <a:solidFill>
                  <a:prstClr val="black"/>
                </a:solidFill>
                <a:hlinkClick r:id="rId3"/>
              </a:rPr>
              <a:t> </a:t>
            </a:r>
            <a:endParaRPr lang="pt-PT" sz="1600" dirty="0">
              <a:solidFill>
                <a:prstClr val="black"/>
              </a:solidFill>
            </a:endParaRPr>
          </a:p>
        </p:txBody>
      </p:sp>
      <p:graphicFrame>
        <p:nvGraphicFramePr>
          <p:cNvPr id="7" name="Marcador de Posição de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8076993"/>
              </p:ext>
            </p:extLst>
          </p:nvPr>
        </p:nvGraphicFramePr>
        <p:xfrm>
          <a:off x="1295400" y="1295400"/>
          <a:ext cx="5638799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ectângulo 9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FF00FF"/>
          </a:solidFill>
          <a:ln w="76200">
            <a:solidFill>
              <a:srgbClr val="FF00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93663" algn="ctr"/>
            <a:r>
              <a:rPr lang="pt-PT" sz="2000" b="1" dirty="0" smtClean="0"/>
              <a:t>AMBOS STRESSADOS NA </a:t>
            </a:r>
            <a:r>
              <a:rPr lang="pt-PT" sz="2000" b="1" dirty="0"/>
              <a:t>CONCILIAÇÃO TRABALHO - PARENTALIDADE</a:t>
            </a:r>
            <a:r>
              <a:rPr lang="pt-PT" sz="2000" b="1" dirty="0" smtClean="0"/>
              <a:t>: </a:t>
            </a:r>
          </a:p>
          <a:p>
            <a:pPr marL="93663" algn="ctr"/>
            <a:r>
              <a:rPr lang="pt-PT" sz="2000" b="1" dirty="0" smtClean="0"/>
              <a:t>MAS AS MÃES MAIS DO QUE OS PAIS </a:t>
            </a:r>
            <a:endParaRPr lang="pt-PT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6278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4" name="Rectângulo 3"/>
          <p:cNvSpPr/>
          <p:nvPr/>
        </p:nvSpPr>
        <p:spPr>
          <a:xfrm>
            <a:off x="457200" y="55626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600" dirty="0" smtClean="0">
                <a:solidFill>
                  <a:prstClr val="black"/>
                </a:solidFill>
              </a:rPr>
              <a:t>Fonte: Mesquita, Margarida (2011). </a:t>
            </a:r>
            <a:r>
              <a:rPr lang="pt-PT" sz="1600" b="1" i="1" dirty="0" smtClean="0">
                <a:solidFill>
                  <a:prstClr val="black"/>
                </a:solidFill>
              </a:rPr>
              <a:t>Parentalidade(s) nas famílias nucleares contemporâneas com crianças em idade pré-escolar: dimensões, desafios, conflitos, satisfação e problemas</a:t>
            </a:r>
            <a:r>
              <a:rPr lang="pt-PT" sz="1600" dirty="0" smtClean="0">
                <a:solidFill>
                  <a:prstClr val="black"/>
                </a:solidFill>
              </a:rPr>
              <a:t>. Lisboa: Universidade Aberta.</a:t>
            </a:r>
            <a:r>
              <a:rPr lang="pt-PT" sz="1600" u="sng" dirty="0" smtClean="0">
                <a:solidFill>
                  <a:prstClr val="black"/>
                </a:solidFill>
                <a:hlinkClick r:id="rId3"/>
              </a:rPr>
              <a:t> </a:t>
            </a:r>
            <a:endParaRPr lang="pt-PT" sz="1600" dirty="0">
              <a:solidFill>
                <a:prstClr val="black"/>
              </a:solidFill>
            </a:endParaRPr>
          </a:p>
        </p:txBody>
      </p:sp>
      <p:graphicFrame>
        <p:nvGraphicFramePr>
          <p:cNvPr id="5" name="Marcador de Posição de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398824"/>
              </p:ext>
            </p:extLst>
          </p:nvPr>
        </p:nvGraphicFramePr>
        <p:xfrm>
          <a:off x="488576" y="1384902"/>
          <a:ext cx="8229600" cy="4362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183776" y="626012"/>
            <a:ext cx="8960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200" b="1" dirty="0" smtClean="0"/>
              <a:t>Pressão do Tempo é o mais significativo mas a maioria também sente stress físico e muitos (sobretudo as mães) psicológico</a:t>
            </a:r>
            <a:endParaRPr lang="pt-PT" sz="2200" b="1" dirty="0"/>
          </a:p>
        </p:txBody>
      </p:sp>
      <p:sp>
        <p:nvSpPr>
          <p:cNvPr id="7" name="Rectângulo 6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solidFill>
            <a:srgbClr val="FF00FF"/>
          </a:solidFill>
          <a:ln w="76200">
            <a:solidFill>
              <a:srgbClr val="FF00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93663" algn="ctr"/>
            <a:r>
              <a:rPr lang="pt-PT" sz="2200" b="1" dirty="0" smtClean="0"/>
              <a:t>AMBOS STRESSADOS: MAS AS MÃES MAIS DO QUE OS PAIS </a:t>
            </a:r>
            <a:endParaRPr lang="pt-PT" sz="2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3303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4" name="Rectângulo 3"/>
          <p:cNvSpPr/>
          <p:nvPr/>
        </p:nvSpPr>
        <p:spPr>
          <a:xfrm>
            <a:off x="457200" y="55626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600" dirty="0" smtClean="0">
                <a:solidFill>
                  <a:prstClr val="black"/>
                </a:solidFill>
              </a:rPr>
              <a:t>Fonte: Mesquita, Margarida (2011). </a:t>
            </a:r>
            <a:r>
              <a:rPr lang="pt-PT" sz="1600" b="1" i="1" dirty="0" smtClean="0">
                <a:solidFill>
                  <a:prstClr val="black"/>
                </a:solidFill>
              </a:rPr>
              <a:t>Parentalidade(s) nas famílias nucleares contemporâneas com crianças em idade pré-escolar: dimensões, desafios, conflitos, satisfação e problemas</a:t>
            </a:r>
            <a:r>
              <a:rPr lang="pt-PT" sz="1600" dirty="0" smtClean="0">
                <a:solidFill>
                  <a:prstClr val="black"/>
                </a:solidFill>
              </a:rPr>
              <a:t>. Lisboa: Universidade Aberta.</a:t>
            </a:r>
            <a:r>
              <a:rPr lang="pt-PT" sz="1600" u="sng" dirty="0" smtClean="0">
                <a:solidFill>
                  <a:prstClr val="black"/>
                </a:solidFill>
                <a:hlinkClick r:id="rId3"/>
              </a:rPr>
              <a:t> </a:t>
            </a:r>
            <a:endParaRPr lang="pt-PT" sz="1600" dirty="0">
              <a:solidFill>
                <a:prstClr val="black"/>
              </a:solidFill>
            </a:endParaRPr>
          </a:p>
        </p:txBody>
      </p:sp>
      <p:graphicFrame>
        <p:nvGraphicFramePr>
          <p:cNvPr id="5" name="Marcador de Posição de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7743308"/>
              </p:ext>
            </p:extLst>
          </p:nvPr>
        </p:nvGraphicFramePr>
        <p:xfrm>
          <a:off x="152400" y="990600"/>
          <a:ext cx="8534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Rectângulo 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00FF"/>
          </a:solidFill>
          <a:ln w="76200">
            <a:solidFill>
              <a:srgbClr val="FF00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PT" sz="2000" b="1" dirty="0" smtClean="0"/>
              <a:t>MAIS FRUSTRADOS QUE CULPADOS: SOBRETUDO AS MÃES MAS TAMBÉM OS PAIS</a:t>
            </a:r>
            <a:endParaRPr lang="pt-PT" sz="2000" b="1" dirty="0"/>
          </a:p>
        </p:txBody>
      </p:sp>
    </p:spTree>
    <p:extLst>
      <p:ext uri="{BB962C8B-B14F-4D97-AF65-F5344CB8AC3E}">
        <p14:creationId xmlns:p14="http://schemas.microsoft.com/office/powerpoint/2010/main" val="2396154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4" name="Rectângulo 3"/>
          <p:cNvSpPr/>
          <p:nvPr/>
        </p:nvSpPr>
        <p:spPr>
          <a:xfrm>
            <a:off x="457200" y="55626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600" dirty="0" smtClean="0">
                <a:solidFill>
                  <a:prstClr val="black"/>
                </a:solidFill>
              </a:rPr>
              <a:t>Fonte: Mesquita, Margarida (2011). </a:t>
            </a:r>
            <a:r>
              <a:rPr lang="pt-PT" sz="1600" b="1" i="1" dirty="0" smtClean="0">
                <a:solidFill>
                  <a:prstClr val="black"/>
                </a:solidFill>
              </a:rPr>
              <a:t>Parentalidade(s) nas famílias nucleares contemporâneas com crianças em idade pré-escolar: dimensões, desafios, conflitos, satisfação e problemas</a:t>
            </a:r>
            <a:r>
              <a:rPr lang="pt-PT" sz="1600" dirty="0" smtClean="0">
                <a:solidFill>
                  <a:prstClr val="black"/>
                </a:solidFill>
              </a:rPr>
              <a:t>. Lisboa: Universidade Aberta.</a:t>
            </a:r>
            <a:r>
              <a:rPr lang="pt-PT" sz="1600" u="sng" dirty="0" smtClean="0">
                <a:solidFill>
                  <a:prstClr val="black"/>
                </a:solidFill>
                <a:hlinkClick r:id="rId3"/>
              </a:rPr>
              <a:t> </a:t>
            </a:r>
            <a:endParaRPr lang="pt-PT" sz="1600" dirty="0">
              <a:solidFill>
                <a:prstClr val="black"/>
              </a:solidFill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76200"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PT" sz="2000" b="1" i="1" dirty="0" smtClean="0"/>
              <a:t>Opiniões semelhantes  </a:t>
            </a:r>
            <a:r>
              <a:rPr lang="pt-PT" sz="2000" b="1" i="1" dirty="0"/>
              <a:t>sobre </a:t>
            </a:r>
            <a:r>
              <a:rPr lang="pt-PT" sz="2000" b="1" i="1" dirty="0" smtClean="0"/>
              <a:t> prejuízo para os filhos  por </a:t>
            </a:r>
            <a:r>
              <a:rPr lang="pt-PT" sz="2000" b="1" i="1" dirty="0"/>
              <a:t>os dois progenitores trabalharem a tempo inteiro</a:t>
            </a:r>
            <a:endParaRPr lang="pt-PT" sz="2000" b="1" dirty="0"/>
          </a:p>
        </p:txBody>
      </p:sp>
      <p:graphicFrame>
        <p:nvGraphicFramePr>
          <p:cNvPr id="6" name="Marcador de Posição de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2807153"/>
              </p:ext>
            </p:extLst>
          </p:nvPr>
        </p:nvGraphicFramePr>
        <p:xfrm>
          <a:off x="304800" y="1018494"/>
          <a:ext cx="8382000" cy="4544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370805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4" name="Rectângulo 3"/>
          <p:cNvSpPr/>
          <p:nvPr/>
        </p:nvSpPr>
        <p:spPr>
          <a:xfrm>
            <a:off x="457200" y="55626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600" dirty="0" smtClean="0">
                <a:solidFill>
                  <a:prstClr val="black"/>
                </a:solidFill>
              </a:rPr>
              <a:t>Fonte: Mesquita, Margarida (2011). </a:t>
            </a:r>
            <a:r>
              <a:rPr lang="pt-PT" sz="1600" b="1" i="1" dirty="0" smtClean="0">
                <a:solidFill>
                  <a:prstClr val="black"/>
                </a:solidFill>
              </a:rPr>
              <a:t>Parentalidade(s) nas famílias nucleares contemporâneas com crianças em idade pré-escolar: dimensões, desafios, conflitos, satisfação e problemas</a:t>
            </a:r>
            <a:r>
              <a:rPr lang="pt-PT" sz="1600" dirty="0" smtClean="0">
                <a:solidFill>
                  <a:prstClr val="black"/>
                </a:solidFill>
              </a:rPr>
              <a:t>. Lisboa: Universidade Aberta.</a:t>
            </a:r>
            <a:r>
              <a:rPr lang="pt-PT" sz="1600" u="sng" dirty="0" smtClean="0">
                <a:solidFill>
                  <a:prstClr val="black"/>
                </a:solidFill>
                <a:hlinkClick r:id="rId3"/>
              </a:rPr>
              <a:t> </a:t>
            </a:r>
            <a:endParaRPr lang="pt-PT" sz="1600" dirty="0">
              <a:solidFill>
                <a:prstClr val="black"/>
              </a:solidFill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76200"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PT" sz="2000" b="1" dirty="0" smtClean="0">
                <a:solidFill>
                  <a:schemeClr val="bg1"/>
                </a:solidFill>
              </a:rPr>
              <a:t>Preferências na conciliação próximas mas diferentes</a:t>
            </a:r>
            <a:endParaRPr lang="pt-PT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Marcador de Posição de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4798461"/>
              </p:ext>
            </p:extLst>
          </p:nvPr>
        </p:nvGraphicFramePr>
        <p:xfrm>
          <a:off x="0" y="533400"/>
          <a:ext cx="906780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Marcador de Posição de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5241304"/>
              </p:ext>
            </p:extLst>
          </p:nvPr>
        </p:nvGraphicFramePr>
        <p:xfrm>
          <a:off x="152400" y="2895600"/>
          <a:ext cx="8229600" cy="2678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2041707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8" name="Rectângulo 7"/>
          <p:cNvSpPr/>
          <p:nvPr/>
        </p:nvSpPr>
        <p:spPr>
          <a:xfrm>
            <a:off x="31376" y="0"/>
            <a:ext cx="9144000" cy="6096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93663" algn="just"/>
            <a:r>
              <a:rPr lang="pt-PT" sz="2800" b="1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CONCLUINDO E REFLECTINDO</a:t>
            </a:r>
            <a:r>
              <a:rPr lang="pt-PT" sz="2800" b="1" dirty="0" smtClean="0">
                <a:solidFill>
                  <a:prstClr val="black"/>
                </a:solidFill>
              </a:rPr>
              <a:t>:</a:t>
            </a:r>
            <a:endParaRPr lang="pt-PT" sz="2800" b="1" dirty="0">
              <a:solidFill>
                <a:prstClr val="black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17235" y="990600"/>
            <a:ext cx="8445765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Aft>
                <a:spcPts val="1200"/>
              </a:spcAft>
              <a:buAutoNum type="arabicPeriod"/>
            </a:pPr>
            <a:r>
              <a:rPr lang="pt-PT" sz="2400" b="1" dirty="0" smtClean="0">
                <a:solidFill>
                  <a:prstClr val="black"/>
                </a:solidFill>
              </a:rPr>
              <a:t>O contexto de mudanças em que é vivida a parentalidade contemporânea  induz um duplo constrangimento e potencia a existência de problemas;</a:t>
            </a:r>
          </a:p>
          <a:p>
            <a:pPr algn="just">
              <a:spcAft>
                <a:spcPts val="1200"/>
              </a:spcAft>
            </a:pPr>
            <a:endParaRPr lang="pt-PT" sz="2400" b="1" dirty="0" smtClean="0">
              <a:solidFill>
                <a:prstClr val="black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pt-PT" sz="2400" b="1" dirty="0" smtClean="0">
                <a:solidFill>
                  <a:prstClr val="black"/>
                </a:solidFill>
              </a:rPr>
              <a:t>2. Parentalidade é diferentemente vivenciada: </a:t>
            </a:r>
            <a:r>
              <a:rPr lang="pt-PT" sz="2400" dirty="0">
                <a:solidFill>
                  <a:prstClr val="black"/>
                </a:solidFill>
              </a:rPr>
              <a:t>c</a:t>
            </a:r>
            <a:r>
              <a:rPr lang="pt-PT" sz="2400" dirty="0" smtClean="0">
                <a:solidFill>
                  <a:prstClr val="black"/>
                </a:solidFill>
              </a:rPr>
              <a:t>onsiderando a intensidade com que são vividos os problemas </a:t>
            </a:r>
            <a:r>
              <a:rPr lang="pt-PT" sz="2400" dirty="0">
                <a:solidFill>
                  <a:prstClr val="black"/>
                </a:solidFill>
              </a:rPr>
              <a:t>verificam-se </a:t>
            </a:r>
            <a:r>
              <a:rPr lang="pt-PT" sz="2400" dirty="0" smtClean="0">
                <a:solidFill>
                  <a:prstClr val="black"/>
                </a:solidFill>
              </a:rPr>
              <a:t>diferentes perfis </a:t>
            </a:r>
            <a:r>
              <a:rPr lang="pt-PT" sz="2400" dirty="0">
                <a:solidFill>
                  <a:prstClr val="black"/>
                </a:solidFill>
              </a:rPr>
              <a:t>de </a:t>
            </a:r>
            <a:r>
              <a:rPr lang="pt-PT" sz="2400" dirty="0" smtClean="0">
                <a:solidFill>
                  <a:prstClr val="black"/>
                </a:solidFill>
              </a:rPr>
              <a:t>progenitores;</a:t>
            </a:r>
          </a:p>
          <a:p>
            <a:pPr algn="just">
              <a:spcAft>
                <a:spcPts val="1200"/>
              </a:spcAft>
            </a:pPr>
            <a:endParaRPr lang="pt-PT" sz="2400" dirty="0" smtClean="0">
              <a:solidFill>
                <a:prstClr val="black"/>
              </a:solidFill>
            </a:endParaRPr>
          </a:p>
          <a:p>
            <a:pPr marL="174625"/>
            <a:endParaRPr lang="pt-PT" dirty="0">
              <a:solidFill>
                <a:prstClr val="black"/>
              </a:solidFill>
            </a:endParaRPr>
          </a:p>
          <a:p>
            <a:pPr marL="174625"/>
            <a:endParaRPr lang="pt-PT" dirty="0" smtClean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062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8" name="Rectângulo 7"/>
          <p:cNvSpPr/>
          <p:nvPr/>
        </p:nvSpPr>
        <p:spPr>
          <a:xfrm>
            <a:off x="31376" y="0"/>
            <a:ext cx="9144000" cy="6096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93663" algn="just"/>
            <a:r>
              <a:rPr lang="pt-PT" sz="2800" b="1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CONCLUINDO E REFLECTINDO</a:t>
            </a:r>
            <a:r>
              <a:rPr lang="pt-PT" sz="2800" b="1" dirty="0" smtClean="0">
                <a:solidFill>
                  <a:prstClr val="black"/>
                </a:solidFill>
              </a:rPr>
              <a:t>:</a:t>
            </a:r>
            <a:endParaRPr lang="pt-PT" sz="2800" b="1" dirty="0">
              <a:solidFill>
                <a:prstClr val="black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17235" y="685800"/>
            <a:ext cx="8369565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pt-PT" sz="2400" b="1" dirty="0" smtClean="0">
                <a:solidFill>
                  <a:prstClr val="black"/>
                </a:solidFill>
              </a:rPr>
              <a:t>3. Verifica-se uma atenuação dos problemas </a:t>
            </a:r>
            <a:r>
              <a:rPr lang="pt-PT" sz="2200" dirty="0" smtClean="0">
                <a:solidFill>
                  <a:prstClr val="black"/>
                </a:solidFill>
              </a:rPr>
              <a:t>quando o modelo de parentalidade </a:t>
            </a:r>
            <a:r>
              <a:rPr lang="pt-PT" sz="2200" dirty="0">
                <a:solidFill>
                  <a:prstClr val="black"/>
                </a:solidFill>
              </a:rPr>
              <a:t>é</a:t>
            </a:r>
            <a:r>
              <a:rPr lang="pt-PT" sz="2200" dirty="0" smtClean="0">
                <a:solidFill>
                  <a:prstClr val="black"/>
                </a:solidFill>
              </a:rPr>
              <a:t> simétrico:</a:t>
            </a:r>
          </a:p>
          <a:p>
            <a:pPr marL="800100" lvl="1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PT" sz="2200" b="1" dirty="0" smtClean="0">
                <a:solidFill>
                  <a:prstClr val="black"/>
                </a:solidFill>
              </a:rPr>
              <a:t>As representações e expectativas são mais simétricas do que as práticas </a:t>
            </a:r>
            <a:r>
              <a:rPr lang="pt-PT" sz="2200" dirty="0" smtClean="0">
                <a:solidFill>
                  <a:prstClr val="black"/>
                </a:solidFill>
              </a:rPr>
              <a:t>de envolvimento parental: na prática as mães estão tão ou mais envolvidas do que os pais;</a:t>
            </a:r>
          </a:p>
          <a:p>
            <a:pPr lvl="1" algn="just">
              <a:spcAft>
                <a:spcPts val="1200"/>
              </a:spcAft>
            </a:pPr>
            <a:endParaRPr lang="pt-PT" sz="2200" dirty="0" smtClean="0">
              <a:solidFill>
                <a:prstClr val="black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pt-PT" sz="2400" b="1" dirty="0">
                <a:solidFill>
                  <a:prstClr val="black"/>
                </a:solidFill>
              </a:rPr>
              <a:t> </a:t>
            </a:r>
            <a:r>
              <a:rPr lang="pt-PT" sz="2400" b="1" dirty="0" smtClean="0">
                <a:solidFill>
                  <a:prstClr val="black"/>
                </a:solidFill>
              </a:rPr>
              <a:t>4. Verifica-se </a:t>
            </a:r>
            <a:r>
              <a:rPr lang="pt-PT" sz="2400" b="1" dirty="0">
                <a:solidFill>
                  <a:prstClr val="black"/>
                </a:solidFill>
              </a:rPr>
              <a:t>uma atenuação dos problemas </a:t>
            </a:r>
            <a:r>
              <a:rPr lang="pt-PT" sz="2200" dirty="0" smtClean="0">
                <a:solidFill>
                  <a:prstClr val="black"/>
                </a:solidFill>
              </a:rPr>
              <a:t>quando </a:t>
            </a:r>
            <a:r>
              <a:rPr lang="pt-PT" sz="2200" dirty="0">
                <a:solidFill>
                  <a:prstClr val="black"/>
                </a:solidFill>
              </a:rPr>
              <a:t>os progenitores estão satisfeitos com o modo como conciliam o trabalho com a família</a:t>
            </a:r>
            <a:r>
              <a:rPr lang="pt-PT" sz="2200" dirty="0" smtClean="0">
                <a:solidFill>
                  <a:prstClr val="black"/>
                </a:solidFill>
              </a:rPr>
              <a:t>;</a:t>
            </a:r>
          </a:p>
          <a:p>
            <a:pPr marL="800100" lvl="1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PT" sz="2200" dirty="0" smtClean="0">
                <a:solidFill>
                  <a:prstClr val="black"/>
                </a:solidFill>
              </a:rPr>
              <a:t>Embora sendo os pais a ter condições de trabalho mais adversas à conciliação do trabalho com a parentalidade são as mães que sentem mais stress, sentimentos de culpa e frustração.</a:t>
            </a:r>
          </a:p>
          <a:p>
            <a:pPr marL="800100" lvl="1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pt-PT" sz="2200" dirty="0">
              <a:solidFill>
                <a:prstClr val="black"/>
              </a:solidFill>
            </a:endParaRPr>
          </a:p>
          <a:p>
            <a:pPr marL="174625"/>
            <a:endParaRPr lang="pt-PT" sz="2400" dirty="0" smtClean="0">
              <a:solidFill>
                <a:prstClr val="black"/>
              </a:solidFill>
            </a:endParaRPr>
          </a:p>
          <a:p>
            <a:pPr marL="174625"/>
            <a:endParaRPr lang="pt-PT" dirty="0">
              <a:solidFill>
                <a:prstClr val="black"/>
              </a:solidFill>
            </a:endParaRPr>
          </a:p>
          <a:p>
            <a:pPr marL="174625"/>
            <a:endParaRPr lang="pt-PT" dirty="0" smtClean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42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6" name="Marcador de Posição de Conteúdo 2"/>
          <p:cNvSpPr txBox="1">
            <a:spLocks/>
          </p:cNvSpPr>
          <p:nvPr/>
        </p:nvSpPr>
        <p:spPr>
          <a:xfrm>
            <a:off x="0" y="0"/>
            <a:ext cx="9144000" cy="4320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pt-PT" sz="2400" b="1" dirty="0" smtClean="0">
                <a:solidFill>
                  <a:schemeClr val="tx1"/>
                </a:solidFill>
                <a:latin typeface="Cooper Black" pitchFamily="18" charset="0"/>
              </a:rPr>
              <a:t>BIBLIOGRAFIA</a:t>
            </a:r>
          </a:p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pt-PT" sz="1200" dirty="0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15516" y="303925"/>
            <a:ext cx="8712968" cy="607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endParaRPr lang="pt-PT" sz="1100" dirty="0" smtClean="0">
              <a:solidFill>
                <a:prstClr val="black"/>
              </a:solidFill>
            </a:endParaRPr>
          </a:p>
          <a:p>
            <a:pPr algn="just">
              <a:defRPr/>
            </a:pPr>
            <a:r>
              <a:rPr lang="pt-PT" dirty="0" smtClean="0">
                <a:solidFill>
                  <a:prstClr val="black"/>
                </a:solidFill>
              </a:rPr>
              <a:t>MESQUITA, Margarida</a:t>
            </a:r>
          </a:p>
          <a:p>
            <a:pPr algn="just">
              <a:defRPr/>
            </a:pPr>
            <a:endParaRPr lang="pt-PT" sz="600" dirty="0" smtClean="0">
              <a:solidFill>
                <a:prstClr val="black"/>
              </a:solidFill>
            </a:endParaRPr>
          </a:p>
          <a:p>
            <a:pPr algn="just">
              <a:spcAft>
                <a:spcPts val="1200"/>
              </a:spcAft>
              <a:defRPr/>
            </a:pPr>
            <a:r>
              <a:rPr lang="pt-PT" dirty="0" smtClean="0">
                <a:solidFill>
                  <a:prstClr val="black"/>
                </a:solidFill>
              </a:rPr>
              <a:t>(2014). </a:t>
            </a:r>
            <a:r>
              <a:rPr lang="pt-PT" b="1" dirty="0" smtClean="0">
                <a:solidFill>
                  <a:prstClr val="black"/>
                </a:solidFill>
              </a:rPr>
              <a:t>Parentalidade(s) nas Famílias </a:t>
            </a:r>
            <a:r>
              <a:rPr lang="pt-PT" b="1" dirty="0">
                <a:solidFill>
                  <a:prstClr val="black"/>
                </a:solidFill>
              </a:rPr>
              <a:t>N</a:t>
            </a:r>
            <a:r>
              <a:rPr lang="pt-PT" b="1" dirty="0" smtClean="0">
                <a:solidFill>
                  <a:prstClr val="black"/>
                </a:solidFill>
              </a:rPr>
              <a:t>ucleares </a:t>
            </a:r>
            <a:r>
              <a:rPr lang="pt-PT" b="1" dirty="0">
                <a:solidFill>
                  <a:prstClr val="black"/>
                </a:solidFill>
              </a:rPr>
              <a:t>C</a:t>
            </a:r>
            <a:r>
              <a:rPr lang="pt-PT" b="1" dirty="0" smtClean="0">
                <a:solidFill>
                  <a:prstClr val="black"/>
                </a:solidFill>
              </a:rPr>
              <a:t>ontemporâneas</a:t>
            </a:r>
            <a:r>
              <a:rPr lang="pt-PT" dirty="0" smtClean="0">
                <a:solidFill>
                  <a:prstClr val="black"/>
                </a:solidFill>
              </a:rPr>
              <a:t>; Lisboa; ISCSP.</a:t>
            </a:r>
          </a:p>
          <a:p>
            <a:pPr algn="just">
              <a:spcAft>
                <a:spcPts val="1200"/>
              </a:spcAft>
              <a:defRPr/>
            </a:pPr>
            <a:r>
              <a:rPr lang="pt-PT" dirty="0" smtClean="0">
                <a:solidFill>
                  <a:prstClr val="black"/>
                </a:solidFill>
              </a:rPr>
              <a:t>(Out/2014). </a:t>
            </a:r>
            <a:r>
              <a:rPr lang="pt-PT" b="1" dirty="0" smtClean="0">
                <a:solidFill>
                  <a:prstClr val="black"/>
                </a:solidFill>
              </a:rPr>
              <a:t>A decisão de (não) ter (mais) filhos, </a:t>
            </a:r>
            <a:r>
              <a:rPr lang="pt-PT" dirty="0" smtClean="0">
                <a:solidFill>
                  <a:prstClr val="black"/>
                </a:solidFill>
              </a:rPr>
              <a:t>Barómetro Social, Instituto de Sociologia, Universidade do Porto.</a:t>
            </a:r>
            <a:endParaRPr lang="pt-PT" b="1" dirty="0" smtClean="0">
              <a:solidFill>
                <a:prstClr val="black"/>
              </a:solidFill>
            </a:endParaRPr>
          </a:p>
          <a:p>
            <a:pPr algn="just">
              <a:spcAft>
                <a:spcPts val="1200"/>
              </a:spcAft>
              <a:defRPr/>
            </a:pPr>
            <a:r>
              <a:rPr lang="pt-PT" dirty="0" smtClean="0">
                <a:solidFill>
                  <a:prstClr val="black"/>
                </a:solidFill>
              </a:rPr>
              <a:t>(2013). </a:t>
            </a:r>
            <a:r>
              <a:rPr lang="pt-PT" b="1" dirty="0">
                <a:solidFill>
                  <a:prstClr val="black"/>
                </a:solidFill>
              </a:rPr>
              <a:t>Parentalidade: um contexto de mudanças</a:t>
            </a:r>
            <a:r>
              <a:rPr lang="pt-PT" dirty="0">
                <a:solidFill>
                  <a:prstClr val="black"/>
                </a:solidFill>
              </a:rPr>
              <a:t>; Lisboa; </a:t>
            </a:r>
            <a:r>
              <a:rPr lang="pt-PT" dirty="0" smtClean="0">
                <a:solidFill>
                  <a:prstClr val="black"/>
                </a:solidFill>
              </a:rPr>
              <a:t>ISCSP.</a:t>
            </a:r>
            <a:endParaRPr lang="pt-PT" dirty="0">
              <a:solidFill>
                <a:prstClr val="black"/>
              </a:solidFill>
            </a:endParaRPr>
          </a:p>
          <a:p>
            <a:pPr algn="just"/>
            <a:r>
              <a:rPr lang="pt-PT" dirty="0" smtClean="0">
                <a:solidFill>
                  <a:prstClr val="black"/>
                </a:solidFill>
              </a:rPr>
              <a:t>(</a:t>
            </a:r>
            <a:r>
              <a:rPr lang="pt-PT" dirty="0" err="1">
                <a:solidFill>
                  <a:prstClr val="black"/>
                </a:solidFill>
              </a:rPr>
              <a:t>Jun</a:t>
            </a:r>
            <a:r>
              <a:rPr lang="pt-PT" dirty="0">
                <a:solidFill>
                  <a:prstClr val="black"/>
                </a:solidFill>
              </a:rPr>
              <a:t>/2013). </a:t>
            </a:r>
            <a:r>
              <a:rPr lang="pt-PT" b="1" dirty="0">
                <a:solidFill>
                  <a:prstClr val="black"/>
                </a:solidFill>
              </a:rPr>
              <a:t>Discursos em torno do apoio dos avós</a:t>
            </a:r>
            <a:r>
              <a:rPr lang="pt-PT" dirty="0">
                <a:solidFill>
                  <a:prstClr val="black"/>
                </a:solidFill>
              </a:rPr>
              <a:t>, Barómetro Social, Instituto de Sociologia, Universidade do Porto.</a:t>
            </a:r>
          </a:p>
          <a:p>
            <a:pPr algn="just"/>
            <a:r>
              <a:rPr lang="pt-PT" dirty="0">
                <a:solidFill>
                  <a:prstClr val="black"/>
                </a:solidFill>
              </a:rPr>
              <a:t> </a:t>
            </a:r>
            <a:r>
              <a:rPr lang="pt-PT" u="sng" dirty="0">
                <a:solidFill>
                  <a:prstClr val="black"/>
                </a:solidFill>
                <a:hlinkClick r:id="rId3"/>
              </a:rPr>
              <a:t>http://</a:t>
            </a:r>
            <a:r>
              <a:rPr lang="pt-PT" u="sng" dirty="0" smtClean="0">
                <a:solidFill>
                  <a:prstClr val="black"/>
                </a:solidFill>
                <a:hlinkClick r:id="rId3"/>
              </a:rPr>
              <a:t>barometro.com.pt/archives/1028</a:t>
            </a:r>
            <a:endParaRPr lang="pt-PT" u="sng" dirty="0" smtClean="0">
              <a:solidFill>
                <a:prstClr val="black"/>
              </a:solidFill>
            </a:endParaRPr>
          </a:p>
          <a:p>
            <a:pPr algn="just"/>
            <a:endParaRPr lang="pt-PT" sz="1200" u="sng" dirty="0">
              <a:solidFill>
                <a:prstClr val="black"/>
              </a:solidFill>
            </a:endParaRPr>
          </a:p>
          <a:p>
            <a:pPr algn="just"/>
            <a:r>
              <a:rPr lang="pt-PT" dirty="0" smtClean="0">
                <a:solidFill>
                  <a:prstClr val="black"/>
                </a:solidFill>
              </a:rPr>
              <a:t>(</a:t>
            </a:r>
            <a:r>
              <a:rPr lang="pt-PT" dirty="0" err="1">
                <a:solidFill>
                  <a:prstClr val="black"/>
                </a:solidFill>
              </a:rPr>
              <a:t>Fev</a:t>
            </a:r>
            <a:r>
              <a:rPr lang="pt-PT" dirty="0">
                <a:solidFill>
                  <a:prstClr val="black"/>
                </a:solidFill>
              </a:rPr>
              <a:t>/2013</a:t>
            </a:r>
            <a:r>
              <a:rPr lang="pt-PT" dirty="0" smtClean="0">
                <a:solidFill>
                  <a:prstClr val="black"/>
                </a:solidFill>
              </a:rPr>
              <a:t>). </a:t>
            </a:r>
            <a:r>
              <a:rPr lang="pt-PT" b="1" dirty="0" smtClean="0">
                <a:solidFill>
                  <a:prstClr val="black"/>
                </a:solidFill>
              </a:rPr>
              <a:t> </a:t>
            </a:r>
            <a:r>
              <a:rPr lang="pt-PT" b="1" dirty="0">
                <a:solidFill>
                  <a:prstClr val="black"/>
                </a:solidFill>
              </a:rPr>
              <a:t>Parentalidade: contributo para uma definição do </a:t>
            </a:r>
            <a:r>
              <a:rPr lang="pt-PT" b="1" dirty="0" smtClean="0">
                <a:solidFill>
                  <a:prstClr val="black"/>
                </a:solidFill>
              </a:rPr>
              <a:t>conceito</a:t>
            </a:r>
            <a:r>
              <a:rPr lang="pt-PT" dirty="0" smtClean="0">
                <a:solidFill>
                  <a:prstClr val="black"/>
                </a:solidFill>
              </a:rPr>
              <a:t>, </a:t>
            </a:r>
            <a:r>
              <a:rPr lang="pt-PT" dirty="0">
                <a:solidFill>
                  <a:prstClr val="black"/>
                </a:solidFill>
              </a:rPr>
              <a:t>Barómetro Social, Instituto de Sociologia, Universidade do Porto.</a:t>
            </a:r>
          </a:p>
          <a:p>
            <a:pPr algn="just"/>
            <a:r>
              <a:rPr lang="pt-PT" u="sng" dirty="0">
                <a:solidFill>
                  <a:prstClr val="black"/>
                </a:solidFill>
                <a:hlinkClick r:id="rId4"/>
              </a:rPr>
              <a:t>http://barometro.com.pt/archives/889</a:t>
            </a:r>
            <a:endParaRPr lang="pt-PT" dirty="0">
              <a:solidFill>
                <a:prstClr val="black"/>
              </a:solidFill>
            </a:endParaRPr>
          </a:p>
          <a:p>
            <a:pPr algn="just"/>
            <a:endParaRPr lang="pt-PT" sz="1200" u="sng" dirty="0" smtClean="0">
              <a:solidFill>
                <a:prstClr val="black"/>
              </a:solidFill>
            </a:endParaRPr>
          </a:p>
          <a:p>
            <a:pPr algn="just"/>
            <a:r>
              <a:rPr lang="pt-PT" dirty="0" smtClean="0">
                <a:solidFill>
                  <a:prstClr val="black"/>
                </a:solidFill>
              </a:rPr>
              <a:t>(</a:t>
            </a:r>
            <a:r>
              <a:rPr lang="pt-PT" dirty="0">
                <a:solidFill>
                  <a:prstClr val="black"/>
                </a:solidFill>
              </a:rPr>
              <a:t>2011). </a:t>
            </a:r>
            <a:r>
              <a:rPr lang="pt-PT" b="1" i="1" dirty="0">
                <a:solidFill>
                  <a:prstClr val="black"/>
                </a:solidFill>
              </a:rPr>
              <a:t>Parentalidade nas famílias contemporâneas</a:t>
            </a:r>
            <a:r>
              <a:rPr lang="pt-PT" dirty="0">
                <a:solidFill>
                  <a:prstClr val="black"/>
                </a:solidFill>
              </a:rPr>
              <a:t>, e-</a:t>
            </a:r>
            <a:r>
              <a:rPr lang="pt-PT" dirty="0" err="1">
                <a:solidFill>
                  <a:prstClr val="black"/>
                </a:solidFill>
              </a:rPr>
              <a:t>working</a:t>
            </a:r>
            <a:r>
              <a:rPr lang="pt-PT" dirty="0">
                <a:solidFill>
                  <a:prstClr val="black"/>
                </a:solidFill>
              </a:rPr>
              <a:t> </a:t>
            </a:r>
            <a:r>
              <a:rPr lang="pt-PT" dirty="0" err="1">
                <a:solidFill>
                  <a:prstClr val="black"/>
                </a:solidFill>
              </a:rPr>
              <a:t>paper</a:t>
            </a:r>
            <a:r>
              <a:rPr lang="pt-PT" dirty="0">
                <a:solidFill>
                  <a:prstClr val="black"/>
                </a:solidFill>
              </a:rPr>
              <a:t>, Sociologias, nº2 </a:t>
            </a:r>
            <a:r>
              <a:rPr lang="pt-PT" u="sng" dirty="0">
                <a:solidFill>
                  <a:prstClr val="black"/>
                </a:solidFill>
                <a:hlinkClick r:id="rId5"/>
              </a:rPr>
              <a:t> http://www.iscsp.utl.pt/images/stories/publicacoes/sociologias/sociologias_e_working_paper_n_2.pdf</a:t>
            </a:r>
            <a:endParaRPr lang="pt-PT" u="sng" dirty="0">
              <a:solidFill>
                <a:prstClr val="black"/>
              </a:solidFill>
            </a:endParaRPr>
          </a:p>
          <a:p>
            <a:pPr algn="just"/>
            <a:endParaRPr lang="pt-PT" sz="1200" u="sng" dirty="0" smtClean="0">
              <a:solidFill>
                <a:prstClr val="black"/>
              </a:solidFill>
            </a:endParaRPr>
          </a:p>
          <a:p>
            <a:pPr algn="just">
              <a:defRPr/>
            </a:pPr>
            <a:r>
              <a:rPr lang="pt-PT" dirty="0" smtClean="0">
                <a:solidFill>
                  <a:prstClr val="black"/>
                </a:solidFill>
              </a:rPr>
              <a:t>(</a:t>
            </a:r>
            <a:r>
              <a:rPr lang="pt-PT" dirty="0">
                <a:solidFill>
                  <a:prstClr val="black"/>
                </a:solidFill>
              </a:rPr>
              <a:t>2011). </a:t>
            </a:r>
            <a:r>
              <a:rPr lang="pt-PT" b="1" i="1" dirty="0">
                <a:solidFill>
                  <a:prstClr val="black"/>
                </a:solidFill>
              </a:rPr>
              <a:t>Parentalidade(s) nas famílias nucleares contemporâneas com crianças em idade pré-escolar: dimensões, desafios, conflitos, satisfação e problemas</a:t>
            </a:r>
            <a:r>
              <a:rPr lang="pt-PT" dirty="0">
                <a:solidFill>
                  <a:prstClr val="black"/>
                </a:solidFill>
              </a:rPr>
              <a:t>. Lisboa: Universidade Aberta.</a:t>
            </a:r>
            <a:r>
              <a:rPr lang="pt-PT" u="sng" dirty="0">
                <a:solidFill>
                  <a:prstClr val="black"/>
                </a:solidFill>
                <a:hlinkClick r:id="rId6"/>
              </a:rPr>
              <a:t> </a:t>
            </a:r>
            <a:endParaRPr lang="pt-PT" sz="11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2908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dmonteiro\Desktop\apresentacoes_ppt.footer_p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70448"/>
            <a:ext cx="9144000" cy="987552"/>
          </a:xfrm>
          <a:prstGeom prst="rect">
            <a:avLst/>
          </a:prstGeom>
          <a:noFill/>
        </p:spPr>
      </p:pic>
      <p:sp>
        <p:nvSpPr>
          <p:cNvPr id="5" name="Rectângulo 4"/>
          <p:cNvSpPr/>
          <p:nvPr/>
        </p:nvSpPr>
        <p:spPr>
          <a:xfrm>
            <a:off x="1547664" y="2996953"/>
            <a:ext cx="6239763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utura Md" pitchFamily="34" charset="0"/>
              </a:rPr>
              <a:t>Instituto Superior de Ciências Sociais e Políticas</a:t>
            </a:r>
          </a:p>
          <a:p>
            <a:r>
              <a:rPr lang="pt-PT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Md" pitchFamily="34" charset="0"/>
              </a:rPr>
              <a:t>School</a:t>
            </a:r>
            <a:r>
              <a:rPr lang="pt-PT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Md" pitchFamily="34" charset="0"/>
              </a:rPr>
              <a:t> </a:t>
            </a:r>
            <a:r>
              <a:rPr lang="pt-PT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Md" pitchFamily="34" charset="0"/>
              </a:rPr>
              <a:t>of</a:t>
            </a:r>
            <a:r>
              <a:rPr lang="pt-PT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Md" pitchFamily="34" charset="0"/>
              </a:rPr>
              <a:t> Social </a:t>
            </a:r>
            <a:r>
              <a:rPr lang="pt-PT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Md" pitchFamily="34" charset="0"/>
              </a:rPr>
              <a:t>and</a:t>
            </a:r>
            <a:r>
              <a:rPr lang="pt-PT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Md" pitchFamily="34" charset="0"/>
              </a:rPr>
              <a:t> </a:t>
            </a:r>
            <a:r>
              <a:rPr lang="pt-PT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Md" pitchFamily="34" charset="0"/>
              </a:rPr>
              <a:t>Political</a:t>
            </a:r>
            <a:r>
              <a:rPr lang="pt-PT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Md" pitchFamily="34" charset="0"/>
              </a:rPr>
              <a:t> </a:t>
            </a:r>
            <a:r>
              <a:rPr lang="pt-PT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Md" pitchFamily="34" charset="0"/>
              </a:rPr>
              <a:t>Sciences</a:t>
            </a:r>
            <a:r>
              <a:rPr lang="pt-PT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Md" pitchFamily="34" charset="0"/>
              </a:rPr>
              <a:t> </a:t>
            </a:r>
          </a:p>
          <a:p>
            <a:endParaRPr lang="pt-PT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Futura Md" pitchFamily="34" charset="0"/>
            </a:endParaRPr>
          </a:p>
          <a:p>
            <a:endParaRPr lang="pt-PT" sz="1100" dirty="0">
              <a:solidFill>
                <a:schemeClr val="tx1">
                  <a:lumMod val="50000"/>
                  <a:lumOff val="50000"/>
                </a:schemeClr>
              </a:solidFill>
              <a:latin typeface="Futura Md" pitchFamily="34" charset="0"/>
            </a:endParaRPr>
          </a:p>
          <a:p>
            <a:r>
              <a:rPr lang="pt-PT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Md" pitchFamily="34" charset="0"/>
              </a:rPr>
              <a:t>Tel</a:t>
            </a:r>
            <a:r>
              <a:rPr lang="pt-PT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Md" pitchFamily="34" charset="0"/>
              </a:rPr>
              <a:t>: [+351] </a:t>
            </a:r>
            <a:r>
              <a:rPr lang="pt-PT" sz="1100" dirty="0" smtClean="0">
                <a:latin typeface="Futura Md" pitchFamily="34" charset="0"/>
              </a:rPr>
              <a:t>21 361 94 30 </a:t>
            </a:r>
            <a:r>
              <a:rPr lang="pt-PT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Md" pitchFamily="34" charset="0"/>
              </a:rPr>
              <a:t>| Fax: [+351] </a:t>
            </a:r>
            <a:r>
              <a:rPr lang="pt-PT" sz="1100" dirty="0" smtClean="0">
                <a:latin typeface="Futura Md" pitchFamily="34" charset="0"/>
              </a:rPr>
              <a:t>21 361 94 42 </a:t>
            </a:r>
            <a:r>
              <a:rPr lang="pt-PT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Futura Md" pitchFamily="34" charset="0"/>
              </a:rPr>
              <a:t>| E-mail: </a:t>
            </a:r>
            <a:r>
              <a:rPr lang="pt-PT" sz="1100" b="1" dirty="0" smtClean="0">
                <a:latin typeface="Futura Md" pitchFamily="34" charset="0"/>
              </a:rPr>
              <a:t>mmesquita@iscsp.ulisboa.pt</a:t>
            </a:r>
          </a:p>
          <a:p>
            <a:endParaRPr lang="pt-PT" sz="1100" b="1" dirty="0">
              <a:latin typeface="Futura Md" pitchFamily="34" charset="0"/>
            </a:endParaRPr>
          </a:p>
          <a:p>
            <a:endParaRPr lang="pt-PT" sz="1100" b="1" dirty="0">
              <a:latin typeface="Futura Md" pitchFamily="34" charset="0"/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1547664" y="2636912"/>
            <a:ext cx="32403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b="1" i="1" dirty="0" smtClean="0">
                <a:solidFill>
                  <a:srgbClr val="800000"/>
                </a:solidFill>
              </a:rPr>
              <a:t>Margarida Mesquita</a:t>
            </a:r>
            <a:endParaRPr lang="pt-PT" sz="2000" dirty="0">
              <a:solidFill>
                <a:srgbClr val="8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11595" t="29242" r="74003" b="54756"/>
          <a:stretch>
            <a:fillRect/>
          </a:stretch>
        </p:blipFill>
        <p:spPr bwMode="auto">
          <a:xfrm>
            <a:off x="4067944" y="4653136"/>
            <a:ext cx="1080120" cy="480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2438400" y="838200"/>
            <a:ext cx="38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000" dirty="0" smtClean="0">
                <a:latin typeface="Aharoni" pitchFamily="2" charset="-79"/>
                <a:cs typeface="Aharoni" pitchFamily="2" charset="-79"/>
              </a:rPr>
              <a:t>OBRIGADA</a:t>
            </a:r>
            <a:endParaRPr lang="pt-PT" sz="40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5" name="Rectângulo 4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93663" algn="ctr"/>
            <a:r>
              <a:rPr lang="pt-PT" sz="2400" b="1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UM CONTEXTO DE DUPLO CONSTRANGIMENTO</a:t>
            </a:r>
            <a:endParaRPr lang="pt-PT" sz="2400" b="1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840979364"/>
              </p:ext>
            </p:extLst>
          </p:nvPr>
        </p:nvGraphicFramePr>
        <p:xfrm>
          <a:off x="114300" y="533400"/>
          <a:ext cx="8915400" cy="51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3779358"/>
              </p:ext>
            </p:extLst>
          </p:nvPr>
        </p:nvGraphicFramePr>
        <p:xfrm>
          <a:off x="1524000" y="1524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506701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3" name="Marcador de Posição de Conteúdo 2"/>
          <p:cNvSpPr txBox="1">
            <a:spLocks/>
          </p:cNvSpPr>
          <p:nvPr/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spcBef>
                <a:spcPct val="20000"/>
              </a:spcBef>
              <a:buFont typeface="Arial" pitchFamily="34" charset="0"/>
              <a:buNone/>
              <a:defRPr/>
            </a:pPr>
            <a:endParaRPr lang="pt-PT" sz="2400" dirty="0">
              <a:solidFill>
                <a:prstClr val="black"/>
              </a:solidFill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914400" y="856129"/>
            <a:ext cx="7315200" cy="5470772"/>
            <a:chOff x="6975" y="3213"/>
            <a:chExt cx="8091" cy="7417"/>
          </a:xfrm>
        </p:grpSpPr>
        <p:sp>
          <p:nvSpPr>
            <p:cNvPr id="15" name="Rectangle 9"/>
            <p:cNvSpPr>
              <a:spLocks noChangeArrowheads="1"/>
            </p:cNvSpPr>
            <p:nvPr/>
          </p:nvSpPr>
          <p:spPr bwMode="auto">
            <a:xfrm>
              <a:off x="6975" y="9566"/>
              <a:ext cx="4260" cy="1044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PT" sz="1000" b="1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Black" pitchFamily="34" charset="0"/>
                  <a:cs typeface="Arial" pitchFamily="34" charset="0"/>
                </a:rPr>
                <a:t>Soluções</a:t>
              </a:r>
              <a:r>
                <a:rPr kumimoji="0" lang="pt-PT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Black" pitchFamily="34" charset="0"/>
                  <a:cs typeface="Arial" pitchFamily="34" charset="0"/>
                </a:rPr>
                <a:t> socioeducativas e de guarda da criança:</a:t>
              </a:r>
              <a:r>
                <a:rPr kumimoji="0" lang="pt-PT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insuficiências e desadequações </a:t>
              </a:r>
              <a:endParaRPr kumimoji="0" lang="pt-PT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10"/>
            <p:cNvSpPr>
              <a:spLocks noChangeArrowheads="1"/>
            </p:cNvSpPr>
            <p:nvPr/>
          </p:nvSpPr>
          <p:spPr bwMode="auto">
            <a:xfrm>
              <a:off x="6975" y="8669"/>
              <a:ext cx="4260" cy="746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PT" sz="1000" b="1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Black" pitchFamily="34" charset="0"/>
                  <a:cs typeface="Arial" pitchFamily="34" charset="0"/>
                </a:rPr>
                <a:t>Conciliação</a:t>
              </a:r>
              <a:r>
                <a:rPr kumimoji="0" lang="pt-PT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Black" pitchFamily="34" charset="0"/>
                  <a:cs typeface="Arial" pitchFamily="34" charset="0"/>
                </a:rPr>
                <a:t> trabalho-parentalidade:</a:t>
              </a:r>
              <a:r>
                <a:rPr kumimoji="0" lang="pt-PT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 dupla exigência física, psicológica e de tempo</a:t>
              </a:r>
              <a:endParaRPr kumimoji="0" lang="pt-PT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11" descr="Papel-crepe cor-de-rosa"/>
            <p:cNvSpPr>
              <a:spLocks noChangeArrowheads="1"/>
            </p:cNvSpPr>
            <p:nvPr/>
          </p:nvSpPr>
          <p:spPr bwMode="auto">
            <a:xfrm>
              <a:off x="11675" y="9559"/>
              <a:ext cx="2474" cy="1071"/>
            </a:xfrm>
            <a:prstGeom prst="rect">
              <a:avLst/>
            </a:prstGeom>
            <a:solidFill>
              <a:srgbClr val="FFCCFF">
                <a:alpha val="0"/>
              </a:srgbClr>
            </a:solidFill>
            <a:ln w="63500" cmpd="thickThin">
              <a:solidFill>
                <a:srgbClr val="FF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pt-P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PT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roadway" pitchFamily="82" charset="0"/>
                  <a:cs typeface="Arial" pitchFamily="34" charset="0"/>
                </a:rPr>
                <a:t>Dificuldades</a:t>
              </a:r>
              <a:endParaRPr kumimoji="0" lang="pt-P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P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12" descr="Papel-crepe cor-de-rosa"/>
            <p:cNvSpPr>
              <a:spLocks noChangeArrowheads="1"/>
            </p:cNvSpPr>
            <p:nvPr/>
          </p:nvSpPr>
          <p:spPr bwMode="auto">
            <a:xfrm>
              <a:off x="11675" y="8718"/>
              <a:ext cx="2474" cy="737"/>
            </a:xfrm>
            <a:prstGeom prst="rect">
              <a:avLst/>
            </a:prstGeom>
            <a:solidFill>
              <a:srgbClr val="FFCCFF">
                <a:alpha val="0"/>
              </a:srgbClr>
            </a:solidFill>
            <a:ln w="63500" cmpd="thickThin">
              <a:solidFill>
                <a:srgbClr val="FF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endParaRPr kumimoji="0" lang="pt-P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oadway" pitchFamily="82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pt-PT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roadway" pitchFamily="82" charset="0"/>
                  <a:cs typeface="Arial" pitchFamily="34" charset="0"/>
                </a:rPr>
                <a:t>Stress</a:t>
              </a:r>
              <a:endParaRPr kumimoji="0" lang="pt-P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13" descr="Hortênsia"/>
            <p:cNvSpPr>
              <a:spLocks noChangeArrowheads="1"/>
            </p:cNvSpPr>
            <p:nvPr/>
          </p:nvSpPr>
          <p:spPr bwMode="auto">
            <a:xfrm>
              <a:off x="13115" y="7457"/>
              <a:ext cx="1815" cy="1037"/>
            </a:xfrm>
            <a:prstGeom prst="rect">
              <a:avLst/>
            </a:prstGeom>
            <a:noFill/>
            <a:ln w="127000" cmpd="dbl">
              <a:solidFill>
                <a:srgbClr val="00B0F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pt-PT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roadway" pitchFamily="82" charset="0"/>
                  <a:cs typeface="Arial" pitchFamily="34" charset="0"/>
                </a:rPr>
                <a:t>Conflitos: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pt-PT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Intra-pessoais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pt-PT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Inter-pessoais</a:t>
              </a:r>
              <a:r>
                <a:rPr kumimoji="0" lang="pt-PT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roadway" pitchFamily="82" charset="0"/>
                  <a:cs typeface="Arial" pitchFamily="34" charset="0"/>
                </a:rPr>
                <a:t> </a:t>
              </a:r>
              <a:endParaRPr kumimoji="0" lang="pt-P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tangle 14" descr="Hortênsia"/>
            <p:cNvSpPr>
              <a:spLocks noChangeArrowheads="1"/>
            </p:cNvSpPr>
            <p:nvPr/>
          </p:nvSpPr>
          <p:spPr bwMode="auto">
            <a:xfrm>
              <a:off x="13115" y="6406"/>
              <a:ext cx="1815" cy="775"/>
            </a:xfrm>
            <a:prstGeom prst="rect">
              <a:avLst/>
            </a:prstGeom>
            <a:noFill/>
            <a:ln w="127000" cmpd="dbl">
              <a:solidFill>
                <a:srgbClr val="00B0F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PT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roadway" pitchFamily="82" charset="0"/>
                  <a:cs typeface="Arial" pitchFamily="34" charset="0"/>
                </a:rPr>
                <a:t>Satisfação Relativa</a:t>
              </a:r>
              <a:endParaRPr kumimoji="0" lang="pt-P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ectangle 15" descr="Papel-crepe cor-de-rosa"/>
            <p:cNvSpPr>
              <a:spLocks noChangeArrowheads="1"/>
            </p:cNvSpPr>
            <p:nvPr/>
          </p:nvSpPr>
          <p:spPr bwMode="auto">
            <a:xfrm>
              <a:off x="11675" y="5355"/>
              <a:ext cx="2558" cy="737"/>
            </a:xfrm>
            <a:prstGeom prst="rect">
              <a:avLst/>
            </a:prstGeom>
            <a:solidFill>
              <a:srgbClr val="FFCCFF">
                <a:alpha val="0"/>
              </a:srgbClr>
            </a:solidFill>
            <a:ln w="38100">
              <a:solidFill>
                <a:srgbClr val="FF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PT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roadway" pitchFamily="82" charset="0"/>
                  <a:cs typeface="Arial" pitchFamily="34" charset="0"/>
                </a:rPr>
                <a:t>Não cumprimento</a:t>
              </a:r>
              <a:r>
                <a:rPr kumimoji="0" lang="pt-PT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de expectativas</a:t>
              </a:r>
              <a:endParaRPr kumimoji="0" lang="pt-P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Rectangle 16" descr="Papel-crepe cor-de-rosa"/>
            <p:cNvSpPr>
              <a:spLocks noChangeArrowheads="1"/>
            </p:cNvSpPr>
            <p:nvPr/>
          </p:nvSpPr>
          <p:spPr bwMode="auto">
            <a:xfrm>
              <a:off x="11675" y="4514"/>
              <a:ext cx="2558" cy="737"/>
            </a:xfrm>
            <a:prstGeom prst="rect">
              <a:avLst/>
            </a:prstGeom>
            <a:noFill/>
            <a:ln w="38100">
              <a:solidFill>
                <a:srgbClr val="FF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pt-PT" sz="1000" b="0" i="0" u="none" strike="noStrike" cap="none" normalizeH="0" baseline="0" dirty="0" smtClean="0">
                  <a:latin typeface="Broadway" pitchFamily="82" charset="0"/>
                  <a:cs typeface="Arial" pitchFamily="34" charset="0"/>
                </a:rPr>
                <a:t>Incoerências</a:t>
              </a:r>
              <a:r>
                <a:rPr kumimoji="0" lang="pt-PT" sz="1000" b="0" i="0" u="none" strike="noStrike" cap="none" normalizeH="0" baseline="0" dirty="0" smtClean="0">
                  <a:ln>
                    <a:noFill/>
                  </a:ln>
                  <a:effectLst/>
                  <a:latin typeface="Broadway" pitchFamily="82" charset="0"/>
                  <a:cs typeface="Arial" pitchFamily="34" charset="0"/>
                </a:rPr>
                <a:t> </a:t>
              </a:r>
              <a:endParaRPr kumimoji="0" lang="pt-PT" sz="1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17"/>
            <p:cNvSpPr txBox="1">
              <a:spLocks noChangeArrowheads="1"/>
            </p:cNvSpPr>
            <p:nvPr/>
          </p:nvSpPr>
          <p:spPr bwMode="auto">
            <a:xfrm>
              <a:off x="6975" y="4257"/>
              <a:ext cx="4260" cy="4260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PT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ectangle 18" descr="Hortênsia"/>
            <p:cNvSpPr>
              <a:spLocks noChangeArrowheads="1"/>
            </p:cNvSpPr>
            <p:nvPr/>
          </p:nvSpPr>
          <p:spPr bwMode="auto">
            <a:xfrm>
              <a:off x="11684" y="3213"/>
              <a:ext cx="3382" cy="986"/>
            </a:xfrm>
            <a:prstGeom prst="rect">
              <a:avLst/>
            </a:prstGeom>
            <a:noFill/>
            <a:ln w="9525">
              <a:miter lim="800000"/>
              <a:headEnd/>
              <a:tailEnd/>
            </a:ln>
            <a:scene3d>
              <a:camera prst="legacyObliqueBottom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FF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endParaRPr lang="pt-PT" sz="1000" b="1" dirty="0" smtClean="0">
                <a:latin typeface="Calibri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pt-PT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Possíveis Problemas</a:t>
              </a:r>
              <a:endParaRPr kumimoji="0" lang="pt-P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5" name="Group 19"/>
            <p:cNvGrpSpPr>
              <a:grpSpLocks/>
            </p:cNvGrpSpPr>
            <p:nvPr/>
          </p:nvGrpSpPr>
          <p:grpSpPr bwMode="auto">
            <a:xfrm>
              <a:off x="7069" y="4347"/>
              <a:ext cx="3869" cy="4050"/>
              <a:chOff x="7350" y="4257"/>
              <a:chExt cx="3869" cy="4050"/>
            </a:xfrm>
          </p:grpSpPr>
          <p:sp>
            <p:nvSpPr>
              <p:cNvPr id="30" name="Oval 20"/>
              <p:cNvSpPr>
                <a:spLocks noChangeArrowheads="1"/>
              </p:cNvSpPr>
              <p:nvPr/>
            </p:nvSpPr>
            <p:spPr bwMode="auto">
              <a:xfrm>
                <a:off x="8396" y="5291"/>
                <a:ext cx="2220" cy="1087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Bernard MT Condensed" pitchFamily="18" charset="0"/>
                    <a:cs typeface="Arial" pitchFamily="34" charset="0"/>
                  </a:rPr>
                  <a:t>Representações</a:t>
                </a:r>
                <a:endParaRPr kumimoji="0" lang="pt-PT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" name="Oval 21"/>
              <p:cNvSpPr>
                <a:spLocks noChangeArrowheads="1"/>
              </p:cNvSpPr>
              <p:nvPr/>
            </p:nvSpPr>
            <p:spPr bwMode="auto">
              <a:xfrm>
                <a:off x="8396" y="5450"/>
                <a:ext cx="1959" cy="1087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pt-PT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  </a:t>
                </a:r>
                <a:r>
                  <a:rPr kumimoji="0" lang="pt-PT" sz="1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Bernard MT Condensed" pitchFamily="18" charset="0"/>
                    <a:cs typeface="Arial" pitchFamily="34" charset="0"/>
                  </a:rPr>
                  <a:t>Expectativas</a:t>
                </a:r>
                <a:endParaRPr kumimoji="0" lang="pt-PT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auto">
              <a:xfrm>
                <a:off x="9374" y="6648"/>
                <a:ext cx="1338" cy="37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sz="1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Rockwell Extra Bold" pitchFamily="18" charset="0"/>
                    <a:cs typeface="Arial" pitchFamily="34" charset="0"/>
                  </a:rPr>
                  <a:t>“Novas””</a:t>
                </a:r>
                <a:endParaRPr kumimoji="0" lang="pt-PT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3" name="AutoShape 23"/>
              <p:cNvCxnSpPr>
                <a:cxnSpLocks noChangeShapeType="1"/>
              </p:cNvCxnSpPr>
              <p:nvPr/>
            </p:nvCxnSpPr>
            <p:spPr bwMode="auto">
              <a:xfrm flipV="1">
                <a:off x="7506" y="5043"/>
                <a:ext cx="2250" cy="174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</p:cxnSp>
          <p:sp>
            <p:nvSpPr>
              <p:cNvPr id="34" name="Rectangle 24"/>
              <p:cNvSpPr>
                <a:spLocks noChangeArrowheads="1"/>
              </p:cNvSpPr>
              <p:nvPr/>
            </p:nvSpPr>
            <p:spPr bwMode="auto">
              <a:xfrm>
                <a:off x="7506" y="5013"/>
                <a:ext cx="1438" cy="362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sz="1000" b="1" i="1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Rockwell Extra Bold" pitchFamily="18" charset="0"/>
                    <a:cs typeface="Arial" pitchFamily="34" charset="0"/>
                  </a:rPr>
                  <a:t>“Antigas”</a:t>
                </a:r>
                <a:endParaRPr kumimoji="0" lang="pt-PT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" name="Rectangle 25"/>
              <p:cNvSpPr>
                <a:spLocks noChangeArrowheads="1"/>
              </p:cNvSpPr>
              <p:nvPr/>
            </p:nvSpPr>
            <p:spPr bwMode="auto">
              <a:xfrm>
                <a:off x="7506" y="5013"/>
                <a:ext cx="3206" cy="201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PT" sz="1000"/>
              </a:p>
            </p:txBody>
          </p:sp>
          <p:sp>
            <p:nvSpPr>
              <p:cNvPr id="36" name="Text Box 26"/>
              <p:cNvSpPr txBox="1">
                <a:spLocks noChangeArrowheads="1"/>
              </p:cNvSpPr>
              <p:nvPr/>
            </p:nvSpPr>
            <p:spPr bwMode="auto">
              <a:xfrm>
                <a:off x="9246" y="7171"/>
                <a:ext cx="1973" cy="113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sz="1000" b="1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Black" pitchFamily="34" charset="0"/>
                    <a:cs typeface="Arial" pitchFamily="34" charset="0"/>
                  </a:rPr>
                  <a:t>Soluções</a:t>
                </a:r>
                <a:r>
                  <a:rPr kumimoji="0" lang="pt-PT" sz="1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Black" pitchFamily="34" charset="0"/>
                    <a:cs typeface="Arial" pitchFamily="34" charset="0"/>
                  </a:rPr>
                  <a:t> Socioeducativas e de Guarda</a:t>
                </a:r>
                <a:endParaRPr kumimoji="0" lang="pt-PT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7" name="Text Box 27"/>
              <p:cNvSpPr txBox="1">
                <a:spLocks noChangeArrowheads="1"/>
              </p:cNvSpPr>
              <p:nvPr/>
            </p:nvSpPr>
            <p:spPr bwMode="auto">
              <a:xfrm>
                <a:off x="7359" y="7171"/>
                <a:ext cx="1747" cy="113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sz="1000" b="1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Black" pitchFamily="34" charset="0"/>
                    <a:cs typeface="Arial" pitchFamily="34" charset="0"/>
                  </a:rPr>
                  <a:t>Conciliação </a:t>
                </a:r>
                <a:r>
                  <a:rPr kumimoji="0" lang="pt-PT" sz="1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Black" pitchFamily="34" charset="0"/>
                    <a:cs typeface="Arial" pitchFamily="34" charset="0"/>
                  </a:rPr>
                  <a:t>Trabalho-Parentalidade</a:t>
                </a:r>
                <a:endParaRPr kumimoji="0" lang="pt-PT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" name="Text Box 28"/>
              <p:cNvSpPr txBox="1">
                <a:spLocks noChangeArrowheads="1"/>
              </p:cNvSpPr>
              <p:nvPr/>
            </p:nvSpPr>
            <p:spPr bwMode="auto">
              <a:xfrm>
                <a:off x="9374" y="4257"/>
                <a:ext cx="1800" cy="67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sz="1000" b="1" i="1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Black" pitchFamily="34" charset="0"/>
                    <a:cs typeface="Arial" pitchFamily="34" charset="0"/>
                  </a:rPr>
                  <a:t>Co-Parentalidade</a:t>
                </a:r>
                <a:endParaRPr kumimoji="0" lang="pt-PT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" name="Text Box 29"/>
              <p:cNvSpPr txBox="1">
                <a:spLocks noChangeArrowheads="1"/>
              </p:cNvSpPr>
              <p:nvPr/>
            </p:nvSpPr>
            <p:spPr bwMode="auto">
              <a:xfrm>
                <a:off x="7350" y="4257"/>
                <a:ext cx="1756" cy="67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sz="1000" b="1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Black" pitchFamily="34" charset="0"/>
                    <a:cs typeface="Arial" pitchFamily="34" charset="0"/>
                  </a:rPr>
                  <a:t>Envolvimento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pt-PT" sz="1000" b="1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Black" pitchFamily="34" charset="0"/>
                    <a:cs typeface="Arial" pitchFamily="34" charset="0"/>
                  </a:rPr>
                  <a:t>Parental</a:t>
                </a:r>
                <a:endParaRPr kumimoji="0" lang="pt-PT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6" name="Rectangle 30" descr="Hortênsia"/>
            <p:cNvSpPr>
              <a:spLocks noChangeArrowheads="1"/>
            </p:cNvSpPr>
            <p:nvPr/>
          </p:nvSpPr>
          <p:spPr bwMode="auto">
            <a:xfrm>
              <a:off x="7069" y="3252"/>
              <a:ext cx="4260" cy="736"/>
            </a:xfrm>
            <a:prstGeom prst="rect">
              <a:avLst/>
            </a:prstGeom>
            <a:noFill/>
            <a:ln w="9525">
              <a:miter lim="800000"/>
              <a:headEnd/>
              <a:tailEnd/>
            </a:ln>
            <a:scene3d>
              <a:camera prst="legacyObliqueBottom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FF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endParaRPr kumimoji="0" lang="pt-PT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kumimoji="0" lang="pt-PT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Parentalidade</a:t>
              </a:r>
              <a:endParaRPr kumimoji="0" lang="pt-P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" name="Rectângulo 4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93663" algn="ctr"/>
            <a:r>
              <a:rPr lang="pt-PT" sz="2400" b="1" dirty="0">
                <a:solidFill>
                  <a:schemeClr val="tx1"/>
                </a:solidFill>
                <a:latin typeface="Arial Black" panose="020B0A04020102020204" pitchFamily="34" charset="0"/>
              </a:rPr>
              <a:t>UM CONTEXTO POTENCIADOR DE </a:t>
            </a:r>
            <a:r>
              <a:rPr lang="pt-PT" sz="2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PROBLEMAS</a:t>
            </a:r>
            <a:endParaRPr lang="pt-PT" sz="2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430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3" name="Marcador de Posição de Conteúdo 2"/>
          <p:cNvSpPr txBox="1">
            <a:spLocks/>
          </p:cNvSpPr>
          <p:nvPr/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spcBef>
                <a:spcPct val="20000"/>
              </a:spcBef>
              <a:buFont typeface="Arial" pitchFamily="34" charset="0"/>
              <a:buNone/>
              <a:defRPr/>
            </a:pPr>
            <a:endParaRPr lang="pt-PT" sz="2400" dirty="0">
              <a:solidFill>
                <a:prstClr val="black"/>
              </a:solidFill>
            </a:endParaRPr>
          </a:p>
        </p:txBody>
      </p:sp>
      <p:sp>
        <p:nvSpPr>
          <p:cNvPr id="9" name="Rectângulo 8"/>
          <p:cNvSpPr/>
          <p:nvPr/>
        </p:nvSpPr>
        <p:spPr>
          <a:xfrm>
            <a:off x="13447" y="0"/>
            <a:ext cx="9144000" cy="762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93663" algn="ctr"/>
            <a:r>
              <a:rPr lang="pt-PT" sz="2400" b="1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 OS DESAFIOS</a:t>
            </a:r>
            <a:endParaRPr lang="pt-PT" sz="2400" b="1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2690093321"/>
              </p:ext>
            </p:extLst>
          </p:nvPr>
        </p:nvGraphicFramePr>
        <p:xfrm>
          <a:off x="381000" y="1397000"/>
          <a:ext cx="8534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64730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3" name="Marcador de Posição de Conteúdo 2"/>
          <p:cNvSpPr txBox="1">
            <a:spLocks/>
          </p:cNvSpPr>
          <p:nvPr/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spcBef>
                <a:spcPct val="20000"/>
              </a:spcBef>
              <a:buFont typeface="Arial" pitchFamily="34" charset="0"/>
              <a:buNone/>
              <a:defRPr/>
            </a:pPr>
            <a:endParaRPr lang="pt-PT" sz="2400" dirty="0">
              <a:solidFill>
                <a:prstClr val="black"/>
              </a:solidFill>
            </a:endParaRPr>
          </a:p>
        </p:txBody>
      </p:sp>
      <p:sp>
        <p:nvSpPr>
          <p:cNvPr id="9" name="Rectângulo 8"/>
          <p:cNvSpPr/>
          <p:nvPr/>
        </p:nvSpPr>
        <p:spPr>
          <a:xfrm>
            <a:off x="13447" y="1981200"/>
            <a:ext cx="9144000" cy="762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93663" lvl="1" algn="ctr"/>
            <a:r>
              <a:rPr lang="pt-PT" sz="3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</a:p>
          <a:p>
            <a:pPr marL="93663" lvl="1" algn="ctr"/>
            <a:r>
              <a:rPr lang="pt-PT" sz="3600" b="1" dirty="0" smtClean="0">
                <a:solidFill>
                  <a:schemeClr val="bg1"/>
                </a:solidFill>
              </a:rPr>
              <a:t>PARENTALIDADE(S)</a:t>
            </a:r>
          </a:p>
          <a:p>
            <a:pPr marL="93663" algn="ctr"/>
            <a:endParaRPr lang="pt-PT" sz="3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744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304800" y="228600"/>
            <a:ext cx="2514600" cy="60960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457200" y="304800"/>
            <a:ext cx="19953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800" dirty="0" smtClean="0">
                <a:solidFill>
                  <a:prstClr val="black"/>
                </a:solidFill>
                <a:latin typeface="Cooper Black" pitchFamily="18" charset="0"/>
              </a:rPr>
              <a:t>Inquérito</a:t>
            </a:r>
            <a:r>
              <a:rPr lang="pt-PT" dirty="0" smtClean="0">
                <a:solidFill>
                  <a:prstClr val="black"/>
                </a:solidFill>
              </a:rPr>
              <a:t> </a:t>
            </a:r>
            <a:endParaRPr lang="pt-PT" dirty="0">
              <a:solidFill>
                <a:prstClr val="black"/>
              </a:solidFill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228600" y="990600"/>
            <a:ext cx="6553200" cy="1295400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8" name="Rectângulo 7"/>
          <p:cNvSpPr/>
          <p:nvPr/>
        </p:nvSpPr>
        <p:spPr>
          <a:xfrm>
            <a:off x="228600" y="990600"/>
            <a:ext cx="6477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>
                <a:solidFill>
                  <a:prstClr val="black"/>
                </a:solidFill>
                <a:latin typeface="Arial Black" pitchFamily="34" charset="0"/>
              </a:rPr>
              <a:t>Questionários auto-administrados: </a:t>
            </a:r>
          </a:p>
          <a:p>
            <a:pPr lvl="7"/>
            <a:r>
              <a:rPr lang="pt-PT" dirty="0" smtClean="0">
                <a:solidFill>
                  <a:prstClr val="black"/>
                </a:solidFill>
              </a:rPr>
              <a:t>questionário dirigido às famílias </a:t>
            </a:r>
          </a:p>
          <a:p>
            <a:pPr lvl="7"/>
            <a:r>
              <a:rPr lang="pt-PT" dirty="0" smtClean="0">
                <a:solidFill>
                  <a:prstClr val="black"/>
                </a:solidFill>
              </a:rPr>
              <a:t>questionário dirigido aos pais</a:t>
            </a:r>
          </a:p>
          <a:p>
            <a:pPr lvl="7"/>
            <a:r>
              <a:rPr lang="pt-PT" dirty="0" smtClean="0">
                <a:solidFill>
                  <a:prstClr val="black"/>
                </a:solidFill>
              </a:rPr>
              <a:t>questionário dirigido às mães</a:t>
            </a:r>
            <a:endParaRPr lang="pt-PT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9" name="Rectângulo 8"/>
          <p:cNvSpPr/>
          <p:nvPr/>
        </p:nvSpPr>
        <p:spPr>
          <a:xfrm>
            <a:off x="228600" y="2438400"/>
            <a:ext cx="8534400" cy="2057400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0" name="Rectângulo 9"/>
          <p:cNvSpPr/>
          <p:nvPr/>
        </p:nvSpPr>
        <p:spPr>
          <a:xfrm>
            <a:off x="228600" y="2438400"/>
            <a:ext cx="8458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PT" dirty="0" smtClean="0">
                <a:solidFill>
                  <a:prstClr val="black"/>
                </a:solidFill>
                <a:latin typeface="Arial Black" pitchFamily="34" charset="0"/>
              </a:rPr>
              <a:t>Universo:</a:t>
            </a:r>
          </a:p>
          <a:p>
            <a:pPr marL="365125" lvl="2" algn="just"/>
            <a:r>
              <a:rPr lang="pt-PT" dirty="0" smtClean="0">
                <a:solidFill>
                  <a:prstClr val="black"/>
                </a:solidFill>
              </a:rPr>
              <a:t>Pais e mães de crianças em idade pré-escolar que, no ano lectivo de 2008/2009, frequentavam os jardins-de-infância da rede pública do concelho da Amadora.</a:t>
            </a:r>
          </a:p>
          <a:p>
            <a:pPr marL="365125" lvl="2" algn="just"/>
            <a:r>
              <a:rPr lang="pt-PT" b="1" u="sng" dirty="0" smtClean="0">
                <a:solidFill>
                  <a:prstClr val="black"/>
                </a:solidFill>
              </a:rPr>
              <a:t>Pré-requisitos:</a:t>
            </a:r>
            <a:r>
              <a:rPr lang="pt-PT" dirty="0" smtClean="0">
                <a:solidFill>
                  <a:prstClr val="black"/>
                </a:solidFill>
              </a:rPr>
              <a:t> viver numa família nuclear, ambos os progenitores trabalharem a tempo inteiro e serem de nacionalidade/naturalidade portuguesa. </a:t>
            </a:r>
          </a:p>
          <a:p>
            <a:pPr marL="365125" lvl="2" algn="just"/>
            <a:r>
              <a:rPr lang="pt-PT" b="1" u="sng" dirty="0" smtClean="0">
                <a:solidFill>
                  <a:prstClr val="black"/>
                </a:solidFill>
              </a:rPr>
              <a:t>Critérios de exclusão: </a:t>
            </a:r>
            <a:r>
              <a:rPr lang="pt-PT" dirty="0" smtClean="0">
                <a:solidFill>
                  <a:prstClr val="black"/>
                </a:solidFill>
              </a:rPr>
              <a:t>criança ser adoptada ou estar sinalizada  como tendo necessidades educativas especiais</a:t>
            </a:r>
          </a:p>
        </p:txBody>
      </p:sp>
      <p:sp>
        <p:nvSpPr>
          <p:cNvPr id="12" name="Rectângulo 11"/>
          <p:cNvSpPr/>
          <p:nvPr/>
        </p:nvSpPr>
        <p:spPr>
          <a:xfrm>
            <a:off x="228600" y="4648200"/>
            <a:ext cx="8534400" cy="685800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3" name="Rectângulo 12"/>
          <p:cNvSpPr/>
          <p:nvPr/>
        </p:nvSpPr>
        <p:spPr>
          <a:xfrm>
            <a:off x="228600" y="4648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82550" lvl="1" indent="-82550"/>
            <a:r>
              <a:rPr lang="pt-PT" dirty="0" smtClean="0">
                <a:solidFill>
                  <a:prstClr val="black"/>
                </a:solidFill>
                <a:latin typeface="Arial Black" pitchFamily="34" charset="0"/>
              </a:rPr>
              <a:t>Amostra:</a:t>
            </a:r>
          </a:p>
          <a:p>
            <a:pPr lvl="2"/>
            <a:r>
              <a:rPr lang="pt-PT" dirty="0" smtClean="0">
                <a:solidFill>
                  <a:prstClr val="black"/>
                </a:solidFill>
              </a:rPr>
              <a:t>200 mães e 158 pais</a:t>
            </a:r>
          </a:p>
        </p:txBody>
      </p:sp>
      <p:sp>
        <p:nvSpPr>
          <p:cNvPr id="14" name="Rectângulo 13"/>
          <p:cNvSpPr/>
          <p:nvPr/>
        </p:nvSpPr>
        <p:spPr>
          <a:xfrm>
            <a:off x="1295400" y="5715000"/>
            <a:ext cx="6019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>
                <a:solidFill>
                  <a:prstClr val="black"/>
                </a:solidFill>
                <a:latin typeface="Arial Black" pitchFamily="34" charset="0"/>
              </a:rPr>
              <a:t>Trabalho de campo </a:t>
            </a:r>
            <a:r>
              <a:rPr lang="pt-PT" dirty="0" smtClean="0">
                <a:solidFill>
                  <a:prstClr val="black"/>
                </a:solidFill>
              </a:rPr>
              <a:t>em duas fases: </a:t>
            </a:r>
          </a:p>
          <a:p>
            <a:pPr lvl="1"/>
            <a:r>
              <a:rPr lang="pt-PT" dirty="0" smtClean="0">
                <a:solidFill>
                  <a:prstClr val="black"/>
                </a:solidFill>
              </a:rPr>
              <a:t>Entre Setembro e Outubro de 2008; </a:t>
            </a:r>
          </a:p>
          <a:p>
            <a:pPr lvl="1"/>
            <a:r>
              <a:rPr lang="pt-PT" dirty="0" smtClean="0">
                <a:solidFill>
                  <a:prstClr val="black"/>
                </a:solidFill>
              </a:rPr>
              <a:t>Entre Novembro de 2008 e Janeiro de 2009. </a:t>
            </a:r>
            <a:endParaRPr lang="pt-PT" dirty="0">
              <a:solidFill>
                <a:prstClr val="black"/>
              </a:solidFill>
            </a:endParaRPr>
          </a:p>
        </p:txBody>
      </p:sp>
      <p:sp>
        <p:nvSpPr>
          <p:cNvPr id="15" name="Rectângulo 14"/>
          <p:cNvSpPr/>
          <p:nvPr/>
        </p:nvSpPr>
        <p:spPr>
          <a:xfrm>
            <a:off x="685800" y="5715000"/>
            <a:ext cx="7772400" cy="91440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6" name="Marcador de Posição do Número do Diapositivo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C66F-FC7B-4C52-931F-EAABACA1CB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01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460511"/>
              </p:ext>
            </p:extLst>
          </p:nvPr>
        </p:nvGraphicFramePr>
        <p:xfrm>
          <a:off x="914399" y="990601"/>
          <a:ext cx="7315201" cy="4394199"/>
        </p:xfrm>
        <a:graphic>
          <a:graphicData uri="http://schemas.openxmlformats.org/drawingml/2006/table">
            <a:tbl>
              <a:tblPr/>
              <a:tblGrid>
                <a:gridCol w="2846611"/>
                <a:gridCol w="2234295"/>
                <a:gridCol w="2234295"/>
              </a:tblGrid>
              <a:tr h="9002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dirty="0">
                          <a:latin typeface="Arial Black"/>
                          <a:ea typeface="Times New Roman"/>
                        </a:rPr>
                        <a:t>VARIÁVEIS</a:t>
                      </a:r>
                      <a:endParaRPr lang="pt-PT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i="1" dirty="0">
                          <a:ln>
                            <a:solidFill>
                              <a:srgbClr val="FF5050"/>
                            </a:solidFill>
                          </a:ln>
                          <a:latin typeface="Arial"/>
                          <a:ea typeface="Times New Roman"/>
                        </a:rPr>
                        <a:t>PERFIL 1</a:t>
                      </a:r>
                      <a:endParaRPr lang="pt-PT" sz="1400" dirty="0">
                        <a:ln>
                          <a:solidFill>
                            <a:srgbClr val="FF5050"/>
                          </a:solidFill>
                        </a:ln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dirty="0">
                          <a:ln>
                            <a:solidFill>
                              <a:srgbClr val="FF5050"/>
                            </a:solidFill>
                          </a:ln>
                          <a:latin typeface="Bodoni MT Black"/>
                          <a:ea typeface="Times New Roman"/>
                          <a:cs typeface="Aharoni"/>
                        </a:rPr>
                        <a:t>PROGENITORES </a:t>
                      </a:r>
                      <a:r>
                        <a:rPr lang="pt-PT" sz="1400" b="1" dirty="0" smtClean="0">
                          <a:ln>
                            <a:solidFill>
                              <a:srgbClr val="FF5050"/>
                            </a:solidFill>
                          </a:ln>
                          <a:latin typeface="Bodoni MT Black"/>
                          <a:ea typeface="Times New Roman"/>
                          <a:cs typeface="Aharoni"/>
                        </a:rPr>
                        <a:t>DESFAVORECIDOS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t-PT" sz="1400" dirty="0">
                        <a:ln>
                          <a:solidFill>
                            <a:srgbClr val="FF5050"/>
                          </a:solidFill>
                        </a:ln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i="1" dirty="0">
                          <a:ln>
                            <a:solidFill>
                              <a:srgbClr val="00B050"/>
                            </a:solidFill>
                          </a:ln>
                          <a:latin typeface="Arial"/>
                          <a:ea typeface="Times New Roman"/>
                        </a:rPr>
                        <a:t>PERFIL 2</a:t>
                      </a:r>
                      <a:endParaRPr lang="pt-PT" sz="1400" dirty="0">
                        <a:ln>
                          <a:solidFill>
                            <a:srgbClr val="00B050"/>
                          </a:solidFill>
                        </a:ln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dirty="0">
                          <a:ln>
                            <a:solidFill>
                              <a:srgbClr val="00B050"/>
                            </a:solidFill>
                          </a:ln>
                          <a:latin typeface="Bodoni MT Black"/>
                          <a:ea typeface="Times New Roman"/>
                        </a:rPr>
                        <a:t>PROGENITORES</a:t>
                      </a:r>
                      <a:endParaRPr lang="pt-PT" sz="1400" dirty="0">
                        <a:ln>
                          <a:solidFill>
                            <a:srgbClr val="00B050"/>
                          </a:solidFill>
                        </a:ln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dirty="0" smtClean="0">
                          <a:ln>
                            <a:solidFill>
                              <a:srgbClr val="00B050"/>
                            </a:solidFill>
                          </a:ln>
                          <a:latin typeface="Bodoni MT Black"/>
                          <a:ea typeface="Times New Roman"/>
                        </a:rPr>
                        <a:t>FAVORECIDOS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t-PT" sz="1400" dirty="0">
                        <a:ln>
                          <a:solidFill>
                            <a:srgbClr val="00B050"/>
                          </a:solidFill>
                        </a:ln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65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89530" algn="l"/>
                        </a:tabLst>
                      </a:pPr>
                      <a:r>
                        <a:rPr lang="pt-PT" sz="1400" dirty="0" smtClean="0">
                          <a:latin typeface="Cooper Black"/>
                          <a:ea typeface="Times New Roman"/>
                          <a:cs typeface="Arial"/>
                        </a:rPr>
                        <a:t>STRESS</a:t>
                      </a:r>
                      <a:endParaRPr lang="pt-PT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89530" algn="l"/>
                        </a:tabLst>
                      </a:pPr>
                      <a:r>
                        <a:rPr lang="pt-PT" sz="130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ALTO</a:t>
                      </a:r>
                      <a:endParaRPr lang="pt-PT" sz="1300" dirty="0">
                        <a:latin typeface="Arial Black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1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89530" algn="l"/>
                        </a:tabLst>
                      </a:pPr>
                      <a:r>
                        <a:rPr lang="pt-PT" sz="1300" dirty="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Times New Roman"/>
                        </a:rPr>
                        <a:t>MÉDIO/BAIXO</a:t>
                      </a:r>
                      <a:endParaRPr lang="pt-PT" sz="1300" dirty="0">
                        <a:latin typeface="Arial Black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68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89530" algn="l"/>
                        </a:tabLst>
                      </a:pPr>
                      <a:r>
                        <a:rPr lang="pt-PT" sz="1400" dirty="0">
                          <a:latin typeface="Cooper Black"/>
                          <a:ea typeface="Times New Roman"/>
                          <a:cs typeface="Arial"/>
                        </a:rPr>
                        <a:t>NÃO CUMPRIMENTO DE EXPECTATIVAS</a:t>
                      </a:r>
                      <a:endParaRPr lang="pt-PT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89530" algn="l"/>
                        </a:tabLst>
                      </a:pPr>
                      <a:r>
                        <a:rPr lang="pt-PT" sz="130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MÉDIO/ALTO</a:t>
                      </a:r>
                      <a:endParaRPr lang="pt-PT" sz="1300" dirty="0">
                        <a:latin typeface="Arial Black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1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1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89530" algn="l"/>
                        </a:tabLst>
                      </a:pPr>
                      <a:r>
                        <a:rPr lang="pt-PT" sz="1300" dirty="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Times New Roman"/>
                        </a:rPr>
                        <a:t>BAIXO</a:t>
                      </a:r>
                      <a:endParaRPr lang="pt-PT" sz="1300" dirty="0">
                        <a:latin typeface="Arial Black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4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89530" algn="l"/>
                        </a:tabLst>
                      </a:pPr>
                      <a:r>
                        <a:rPr lang="pt-PT" sz="1400" dirty="0">
                          <a:latin typeface="Cooper Black"/>
                          <a:ea typeface="Times New Roman"/>
                          <a:cs typeface="Arial"/>
                        </a:rPr>
                        <a:t>INCOERÊNCIA (S) </a:t>
                      </a:r>
                      <a:endParaRPr lang="pt-PT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89530" algn="l"/>
                        </a:tabLst>
                      </a:pPr>
                      <a:r>
                        <a:rPr lang="pt-PT" sz="130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MÉDIA/ALTA</a:t>
                      </a:r>
                      <a:endParaRPr lang="pt-PT" sz="1300" dirty="0">
                        <a:latin typeface="Arial Black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1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1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89530" algn="l"/>
                        </a:tabLst>
                      </a:pPr>
                      <a:r>
                        <a:rPr lang="pt-PT" sz="1300" dirty="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Times New Roman"/>
                        </a:rPr>
                        <a:t>BAIXA</a:t>
                      </a:r>
                      <a:endParaRPr lang="pt-PT" sz="1300" dirty="0">
                        <a:latin typeface="Arial Black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4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89530" algn="l"/>
                        </a:tabLst>
                      </a:pPr>
                      <a:r>
                        <a:rPr lang="pt-PT" sz="1400" dirty="0">
                          <a:latin typeface="Cooper Black"/>
                          <a:ea typeface="Times New Roman"/>
                          <a:cs typeface="Arial"/>
                        </a:rPr>
                        <a:t>DIFICULDADES</a:t>
                      </a:r>
                      <a:endParaRPr lang="pt-PT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89530" algn="l"/>
                        </a:tabLst>
                      </a:pPr>
                      <a:r>
                        <a:rPr lang="pt-PT" sz="130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MÉDIAS/MUITAS</a:t>
                      </a:r>
                      <a:endParaRPr lang="pt-PT" sz="1300" dirty="0">
                        <a:latin typeface="Arial Black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1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1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89530" algn="l"/>
                        </a:tabLst>
                      </a:pPr>
                      <a:r>
                        <a:rPr lang="pt-PT" sz="1300" dirty="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Times New Roman"/>
                        </a:rPr>
                        <a:t>POUCAS</a:t>
                      </a:r>
                      <a:endParaRPr lang="pt-PT" sz="1300" dirty="0">
                        <a:latin typeface="Arial Black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68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89530" algn="l"/>
                        </a:tabLst>
                      </a:pPr>
                      <a:r>
                        <a:rPr lang="pt-PT" sz="1400" dirty="0">
                          <a:latin typeface="Cooper Black"/>
                          <a:ea typeface="Times New Roman"/>
                          <a:cs typeface="Arial"/>
                        </a:rPr>
                        <a:t>CONFLITOS</a:t>
                      </a:r>
                      <a:r>
                        <a:rPr lang="pt-PT" sz="1200" dirty="0">
                          <a:latin typeface="Arial"/>
                          <a:ea typeface="Times New Roman"/>
                        </a:rPr>
                        <a:t> (Internos/Relacionais)</a:t>
                      </a:r>
                      <a:endParaRPr lang="pt-PT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89530" algn="l"/>
                        </a:tabLst>
                      </a:pPr>
                      <a:r>
                        <a:rPr lang="pt-PT" sz="130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MÉDIOS/MUITOS</a:t>
                      </a:r>
                      <a:endParaRPr lang="pt-PT" sz="1300" dirty="0">
                        <a:latin typeface="Arial Black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1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1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89530" algn="l"/>
                        </a:tabLst>
                      </a:pPr>
                      <a:r>
                        <a:rPr lang="pt-PT" sz="1300" dirty="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Times New Roman"/>
                        </a:rPr>
                        <a:t>POUCOS</a:t>
                      </a:r>
                      <a:endParaRPr lang="pt-PT" sz="1300" dirty="0">
                        <a:latin typeface="Arial Black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68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89530" algn="l"/>
                        </a:tabLst>
                      </a:pPr>
                      <a:r>
                        <a:rPr lang="pt-PT" sz="1400" dirty="0">
                          <a:latin typeface="Cooper Black"/>
                          <a:ea typeface="Times New Roman"/>
                          <a:cs typeface="Arial"/>
                        </a:rPr>
                        <a:t>SATISFAÇÃO COM A PARENTALIDADE</a:t>
                      </a:r>
                      <a:endParaRPr lang="pt-PT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89530" algn="l"/>
                        </a:tabLst>
                      </a:pPr>
                      <a:r>
                        <a:rPr lang="pt-PT" sz="1300" dirty="0" smtClean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</a:rPr>
                        <a:t>MEDIANAMENTE A MENOS SATISFEITOS</a:t>
                      </a:r>
                      <a:endParaRPr lang="pt-PT" sz="1300" dirty="0">
                        <a:latin typeface="Arial Black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81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818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89530" algn="l"/>
                        </a:tabLst>
                      </a:pPr>
                      <a:r>
                        <a:rPr lang="pt-PT" sz="1300" dirty="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Times New Roman"/>
                        </a:rPr>
                        <a:t>MUITO SATISFEITOS</a:t>
                      </a:r>
                      <a:endParaRPr lang="pt-PT" sz="1300" dirty="0">
                        <a:latin typeface="Arial Black" pitchFamily="34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ângulo 3"/>
          <p:cNvSpPr/>
          <p:nvPr/>
        </p:nvSpPr>
        <p:spPr>
          <a:xfrm>
            <a:off x="457200" y="5491525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600" dirty="0" smtClean="0">
                <a:solidFill>
                  <a:prstClr val="black"/>
                </a:solidFill>
              </a:rPr>
              <a:t>Fonte: Mesquita, Margarida (2011). </a:t>
            </a:r>
            <a:r>
              <a:rPr lang="pt-PT" sz="1600" b="1" i="1" dirty="0" smtClean="0">
                <a:solidFill>
                  <a:prstClr val="black"/>
                </a:solidFill>
              </a:rPr>
              <a:t>Parentalidade(s) nas famílias nucleares contemporâneas com crianças em idade pré-escolar: dimensões, desafios, conflitos, satisfação e problemas</a:t>
            </a:r>
            <a:r>
              <a:rPr lang="pt-PT" sz="1600" dirty="0" smtClean="0">
                <a:solidFill>
                  <a:prstClr val="black"/>
                </a:solidFill>
              </a:rPr>
              <a:t>. Lisboa: Universidade Aberta.</a:t>
            </a:r>
            <a:r>
              <a:rPr lang="pt-PT" sz="1600" u="sng" dirty="0" smtClean="0">
                <a:solidFill>
                  <a:prstClr val="black"/>
                </a:solidFill>
                <a:hlinkClick r:id="rId3"/>
              </a:rPr>
              <a:t> </a:t>
            </a:r>
            <a:endParaRPr lang="pt-PT" sz="1600" dirty="0">
              <a:solidFill>
                <a:prstClr val="black"/>
              </a:solidFill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0" y="0"/>
            <a:ext cx="9144000" cy="838200"/>
          </a:xfrm>
          <a:prstGeom prst="rect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93663" algn="ctr"/>
            <a:endParaRPr lang="pt-PT" sz="2800" dirty="0">
              <a:solidFill>
                <a:prstClr val="black"/>
              </a:solidFill>
            </a:endParaRPr>
          </a:p>
          <a:p>
            <a:pPr marL="93663" algn="ctr"/>
            <a:r>
              <a:rPr lang="pt-PT" sz="20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PERFIS DE PROGENITORES SEGUNDO OS PROBLEMAS NA PARENTALIDADE</a:t>
            </a:r>
            <a:endParaRPr lang="pt-PT" sz="2000" dirty="0">
              <a:solidFill>
                <a:prstClr val="black"/>
              </a:solidFill>
              <a:latin typeface="Arial Black" panose="020B0A04020102020204" pitchFamily="34" charset="0"/>
            </a:endParaRPr>
          </a:p>
          <a:p>
            <a:pPr marL="93663" algn="ctr"/>
            <a:endParaRPr lang="pt-PT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048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dmonteiro\Desktop\apresentacoes_ppt.heade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907024"/>
            <a:ext cx="9144000" cy="950976"/>
          </a:xfrm>
          <a:prstGeom prst="rect">
            <a:avLst/>
          </a:prstGeom>
          <a:noFill/>
        </p:spPr>
      </p:pic>
      <p:sp>
        <p:nvSpPr>
          <p:cNvPr id="4" name="Rectângulo 3"/>
          <p:cNvSpPr/>
          <p:nvPr/>
        </p:nvSpPr>
        <p:spPr>
          <a:xfrm>
            <a:off x="457200" y="5147101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600" dirty="0" smtClean="0">
                <a:solidFill>
                  <a:prstClr val="black"/>
                </a:solidFill>
              </a:rPr>
              <a:t>Fonte: Mesquita, Margarida (2011). </a:t>
            </a:r>
            <a:r>
              <a:rPr lang="pt-PT" sz="1600" b="1" i="1" dirty="0" smtClean="0">
                <a:solidFill>
                  <a:prstClr val="black"/>
                </a:solidFill>
              </a:rPr>
              <a:t>Parentalidade(s) nas famílias nucleares contemporâneas com crianças em idade pré-escolar: dimensões, desafios, conflitos, satisfação e problemas</a:t>
            </a:r>
            <a:r>
              <a:rPr lang="pt-PT" sz="1600" dirty="0" smtClean="0">
                <a:solidFill>
                  <a:prstClr val="black"/>
                </a:solidFill>
              </a:rPr>
              <a:t>. Lisboa: Universidade Aberta.</a:t>
            </a:r>
            <a:r>
              <a:rPr lang="pt-PT" sz="1600" u="sng" dirty="0" smtClean="0">
                <a:solidFill>
                  <a:prstClr val="black"/>
                </a:solidFill>
                <a:hlinkClick r:id="rId4"/>
              </a:rPr>
              <a:t> </a:t>
            </a:r>
            <a:endParaRPr lang="pt-PT" sz="1600" dirty="0">
              <a:solidFill>
                <a:prstClr val="black"/>
              </a:solidFill>
            </a:endParaRPr>
          </a:p>
        </p:txBody>
      </p:sp>
      <p:graphicFrame>
        <p:nvGraphicFramePr>
          <p:cNvPr id="2" name="Objec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1470544"/>
              </p:ext>
            </p:extLst>
          </p:nvPr>
        </p:nvGraphicFramePr>
        <p:xfrm>
          <a:off x="488576" y="1447800"/>
          <a:ext cx="8034337" cy="3402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6" name="Documento" r:id="rId6" imgW="7311596" imgH="3094570" progId="Word.Document.12">
                  <p:embed/>
                </p:oleObj>
              </mc:Choice>
              <mc:Fallback>
                <p:oleObj name="Documento" r:id="rId6" imgW="7311596" imgH="3094570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576" y="1447800"/>
                        <a:ext cx="8034337" cy="3402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ângulo 8"/>
          <p:cNvSpPr/>
          <p:nvPr/>
        </p:nvSpPr>
        <p:spPr>
          <a:xfrm>
            <a:off x="0" y="0"/>
            <a:ext cx="9144000" cy="990600"/>
          </a:xfrm>
          <a:prstGeom prst="rect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93663" algn="ctr"/>
            <a:endParaRPr lang="pt-PT" sz="2800" dirty="0">
              <a:solidFill>
                <a:prstClr val="black"/>
              </a:solidFill>
            </a:endParaRPr>
          </a:p>
          <a:p>
            <a:pPr marL="93663" algn="ctr"/>
            <a:endParaRPr lang="pt-PT" sz="2000" dirty="0" smtClean="0">
              <a:solidFill>
                <a:prstClr val="black"/>
              </a:solidFill>
              <a:latin typeface="Arial Black" panose="020B0A04020102020204" pitchFamily="34" charset="0"/>
            </a:endParaRPr>
          </a:p>
          <a:p>
            <a:pPr marL="93663" algn="ctr"/>
            <a:r>
              <a:rPr lang="pt-PT" sz="20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PERFIS DE PROGENITORES SEGUNDO OS PROBLEMAS NA PARENTALIDADE E </a:t>
            </a:r>
            <a:r>
              <a:rPr lang="pt-PT" sz="2000" dirty="0">
                <a:solidFill>
                  <a:prstClr val="black"/>
                </a:solidFill>
                <a:latin typeface="Arial Black" panose="020B0A04020102020204" pitchFamily="34" charset="0"/>
              </a:rPr>
              <a:t>CO-VARIÁVEIS</a:t>
            </a:r>
          </a:p>
          <a:p>
            <a:pPr marL="93663" algn="ctr"/>
            <a:endParaRPr lang="pt-PT" sz="2000" dirty="0">
              <a:solidFill>
                <a:prstClr val="black"/>
              </a:solidFill>
              <a:latin typeface="Arial Black" panose="020B0A04020102020204" pitchFamily="34" charset="0"/>
            </a:endParaRPr>
          </a:p>
          <a:p>
            <a:pPr marL="93663" algn="ctr"/>
            <a:endParaRPr lang="pt-PT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6743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2354</TotalTime>
  <Words>1433</Words>
  <Application>Microsoft Office PowerPoint</Application>
  <PresentationFormat>Apresentação no Ecrã (4:3)</PresentationFormat>
  <Paragraphs>179</Paragraphs>
  <Slides>29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7</vt:i4>
      </vt:variant>
      <vt:variant>
        <vt:lpstr>Servidores OLE incorporados</vt:lpstr>
      </vt:variant>
      <vt:variant>
        <vt:i4>1</vt:i4>
      </vt:variant>
      <vt:variant>
        <vt:lpstr>Títulos dos diapositivos</vt:lpstr>
      </vt:variant>
      <vt:variant>
        <vt:i4>29</vt:i4>
      </vt:variant>
    </vt:vector>
  </HeadingPairs>
  <TitlesOfParts>
    <vt:vector size="37" baseType="lpstr">
      <vt:lpstr>Tema do Office</vt:lpstr>
      <vt:lpstr>1_Tema do Office</vt:lpstr>
      <vt:lpstr>3_Tema do Office</vt:lpstr>
      <vt:lpstr>9_Tema do Office</vt:lpstr>
      <vt:lpstr>2_Tema do Office</vt:lpstr>
      <vt:lpstr>4_Tema do Office</vt:lpstr>
      <vt:lpstr>5_Tema do Office</vt:lpstr>
      <vt:lpstr>Documento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MM</dc:creator>
  <cp:lastModifiedBy>cieg  2013</cp:lastModifiedBy>
  <cp:revision>180</cp:revision>
  <cp:lastPrinted>2015-04-28T15:48:26Z</cp:lastPrinted>
  <dcterms:created xsi:type="dcterms:W3CDTF">2012-11-04T13:31:11Z</dcterms:created>
  <dcterms:modified xsi:type="dcterms:W3CDTF">2015-04-30T10:07:10Z</dcterms:modified>
</cp:coreProperties>
</file>